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0" r:id="rId4"/>
    <p:sldId id="258" r:id="rId5"/>
    <p:sldId id="271" r:id="rId6"/>
    <p:sldId id="289" r:id="rId7"/>
    <p:sldId id="288" r:id="rId8"/>
    <p:sldId id="291" r:id="rId9"/>
    <p:sldId id="285" r:id="rId10"/>
    <p:sldId id="276" r:id="rId11"/>
    <p:sldId id="264" r:id="rId12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7E9"/>
    <a:srgbClr val="F8D4E4"/>
    <a:srgbClr val="3A6E53"/>
    <a:srgbClr val="006833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7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2417763" y="3529013"/>
            <a:ext cx="863758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/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AB2C2-D612-430E-802D-A9E90B5CD941}" type="datetimeFigureOut">
              <a:rPr lang="hu-HU"/>
              <a:pPr>
                <a:defRPr/>
              </a:pPr>
              <a:t>2024. 09. 21.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175" y="328613"/>
            <a:ext cx="4973638" cy="309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8275" y="798513"/>
            <a:ext cx="809625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6B795-FCD9-4079-AD87-77775DCED9B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5"/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C0A4D-BE3F-4D05-B3B6-6B5CADB0F796}" type="datetimeFigureOut">
              <a:rPr lang="hu-HU"/>
              <a:pPr>
                <a:defRPr/>
              </a:pPr>
              <a:t>2024. 09. 21.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A986E-0062-4EFD-8617-51D31DCE334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9439275" y="798513"/>
            <a:ext cx="0" cy="466090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16DC9-D98E-4231-9D78-53A0F1329018}" type="datetimeFigureOut">
              <a:rPr lang="hu-HU"/>
              <a:pPr>
                <a:defRPr/>
              </a:pPr>
              <a:t>2024. 09. 21.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73E26-9B7A-4729-97A8-5611A06DECD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2"/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E2E03-5D70-44B3-B852-17F8FD806B4F}" type="datetimeFigureOut">
              <a:rPr lang="hu-HU"/>
              <a:pPr>
                <a:defRPr/>
              </a:pPr>
              <a:t>2024. 09. 21.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4CE59-0011-4DCD-9CB1-8CD2AF6B466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454150" y="3805238"/>
            <a:ext cx="863123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847D8-E31C-44FC-8376-D585FDD77887}" type="datetimeFigureOut">
              <a:rPr lang="hu-HU"/>
              <a:pPr>
                <a:defRPr/>
              </a:pPr>
              <a:t>2024. 09. 21.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8E9B3-11D8-4214-910E-44D6FEB1FC2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34"/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983DD-A3FF-4572-81A1-95E968D485E8}" type="datetimeFigureOut">
              <a:rPr lang="hu-HU"/>
              <a:pPr>
                <a:defRPr/>
              </a:pPr>
              <a:t>2024. 09. 21.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32BFC-1BE9-4B03-88ED-48D5F7422B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28"/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A4088-695C-4C91-9F04-EBA37E320B77}" type="datetimeFigureOut">
              <a:rPr lang="hu-HU"/>
              <a:pPr>
                <a:defRPr/>
              </a:pPr>
              <a:t>2024. 09. 21.</a:t>
            </a:fld>
            <a:endParaRPr lang="hu-H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4E1EB-EA22-45F2-A7EF-FFE95F157E1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4"/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3F7AB-F8C9-4091-86FB-9FECB6CC3FD6}" type="datetimeFigureOut">
              <a:rPr lang="hu-HU"/>
              <a:pPr>
                <a:defRPr/>
              </a:pPr>
              <a:t>2024. 09. 21.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7CA83-4C3F-4A43-A6E7-925F171129A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4CB7B-C44A-4168-A2F4-8D6345FD5C36}" type="datetimeFigureOut">
              <a:rPr lang="hu-HU"/>
              <a:pPr>
                <a:defRPr/>
              </a:pPr>
              <a:t>2024. 09. 21.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D806D-12E4-4260-A3DD-746A7B68E32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6"/>
          <p:cNvCxnSpPr/>
          <p:nvPr/>
        </p:nvCxnSpPr>
        <p:spPr>
          <a:xfrm>
            <a:off x="1447800" y="3205163"/>
            <a:ext cx="3270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12640-E259-4912-ACE6-8DA059BB2AEE}" type="datetimeFigureOut">
              <a:rPr lang="hu-HU"/>
              <a:pPr>
                <a:defRPr/>
              </a:pPr>
              <a:t>2024. 09. 21.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1E122-DCCF-4A42-B1CD-7CB7B487AA1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7477125" y="482600"/>
            <a:ext cx="4075113" cy="5148263"/>
            <a:chOff x="7477387" y="482170"/>
            <a:chExt cx="4074533" cy="5149101"/>
          </a:xfrm>
        </p:grpSpPr>
        <p:sp>
          <p:nvSpPr>
            <p:cNvPr id="6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8" name="Straight Connector 30"/>
          <p:cNvCxnSpPr/>
          <p:nvPr/>
        </p:nvCxnSpPr>
        <p:spPr>
          <a:xfrm>
            <a:off x="1447800" y="3143250"/>
            <a:ext cx="552767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800" y="5470525"/>
            <a:ext cx="5527675" cy="319088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41FD880B-2B77-44CB-9EC9-0EED20DF86F5}" type="datetimeFigureOut">
              <a:rPr lang="hu-HU"/>
              <a:pPr>
                <a:defRPr/>
              </a:pPr>
              <a:t>2024. 09. 21.</a:t>
            </a:fld>
            <a:endParaRPr lang="hu-H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800" y="319088"/>
            <a:ext cx="5540375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2C10B-02FC-4957-929B-44A36C1FB68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300"/>
            <a:ext cx="12192000" cy="41068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7" name="Picture 6"/>
          <p:cNvPicPr>
            <a:picLocks noChangeAspect="1"/>
          </p:cNvPicPr>
          <p:nvPr/>
        </p:nvPicPr>
        <p:blipFill>
          <a:blip r:embed="rId13"/>
          <a:srcRect t="1538" b="-1538"/>
          <a:stretch>
            <a:fillRect/>
          </a:stretch>
        </p:blipFill>
        <p:spPr bwMode="black">
          <a:xfrm>
            <a:off x="0" y="6126163"/>
            <a:ext cx="12192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0975" y="804863"/>
            <a:ext cx="9604375" cy="1049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50975" y="2016125"/>
            <a:ext cx="9604375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913" y="330200"/>
            <a:ext cx="3500437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151C96-075D-4858-8339-652F562DD167}" type="datetimeFigureOut">
              <a:rPr lang="hu-HU"/>
              <a:pPr>
                <a:defRPr/>
              </a:pPr>
              <a:t>2024. 09. 21.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0975" y="328613"/>
            <a:ext cx="5938838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9425" y="798513"/>
            <a:ext cx="811213" cy="5048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2800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5E8AB1-9538-45E2-A5E2-E3B9D91A67F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7750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1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-1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-1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-1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-1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-1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-1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-1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-18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gabona@aol.com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hyperlink" Target="http://www.kmcssz.org/" TargetMode="External"/><Relationship Id="rId4" Type="http://schemas.openxmlformats.org/officeDocument/2006/relationships/hyperlink" Target="http://www.iskolatabor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BADF1045-FC61-45F9-B214-2286C9675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44" name="Rectangle 143">
            <a:extLst>
              <a:ext uri="{FF2B5EF4-FFF2-40B4-BE49-F238E27FC236}">
                <a16:creationId xmlns:a16="http://schemas.microsoft.com/office/drawing/2014/main" id="{742C14A9-3617-46DD-9FC4-ED828A7D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19AB0109-1C89-41F0-9EDF-3DE017BE3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01690" y="729585"/>
            <a:ext cx="5550357" cy="11550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en-US" sz="3600" b="1" dirty="0" err="1">
                <a:solidFill>
                  <a:srgbClr val="3A6E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Diaszpór</a:t>
            </a:r>
            <a:r>
              <a:rPr lang="hu-HU" sz="3600" b="1" dirty="0">
                <a:solidFill>
                  <a:srgbClr val="3A6E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Iskolatábor Projekt</a:t>
            </a:r>
            <a:r>
              <a:rPr lang="en-US" sz="3600" b="1" dirty="0">
                <a:solidFill>
                  <a:srgbClr val="3A6E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19E5CB6C-D5A1-44AB-BAD0-E76C67ED2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51579" y="2454800"/>
            <a:ext cx="5550357" cy="30115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altLang="en-US" sz="2400" b="1" cap="none" dirty="0" err="1">
                <a:solidFill>
                  <a:srgbClr val="3A6E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Szórád</a:t>
            </a:r>
            <a:r>
              <a:rPr lang="en-US" altLang="en-US" sz="2400" b="1" cap="none" dirty="0">
                <a:solidFill>
                  <a:srgbClr val="3A6E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cap="none" dirty="0" err="1">
                <a:solidFill>
                  <a:srgbClr val="3A6E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Gábor</a:t>
            </a:r>
            <a:br>
              <a:rPr lang="hu-HU" altLang="en-US" sz="2400" b="1" cap="none" dirty="0">
                <a:solidFill>
                  <a:srgbClr val="3A6E5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altLang="en-US" sz="2400" b="1" cap="none" dirty="0">
                <a:solidFill>
                  <a:srgbClr val="3A6E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cap="none" dirty="0" err="1">
                <a:solidFill>
                  <a:srgbClr val="3A6E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Projektvezet</a:t>
            </a:r>
            <a:r>
              <a:rPr lang="hu-HU" altLang="en-US" sz="2400" b="1" cap="none" dirty="0">
                <a:solidFill>
                  <a:srgbClr val="3A6E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ő</a:t>
            </a:r>
          </a:p>
          <a:p>
            <a:pPr algn="ctr"/>
            <a:endParaRPr lang="en-US" altLang="en-US" sz="2400" b="1" cap="none" dirty="0">
              <a:solidFill>
                <a:srgbClr val="3A6E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en-US" sz="2400" b="1" cap="none" dirty="0" err="1">
                <a:solidFill>
                  <a:srgbClr val="3A6E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Külföldi</a:t>
            </a:r>
            <a:r>
              <a:rPr lang="en-US" altLang="en-US" sz="2400" b="1" cap="none" dirty="0">
                <a:solidFill>
                  <a:srgbClr val="3A6E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Magyar </a:t>
            </a:r>
            <a:r>
              <a:rPr lang="en-US" altLang="en-US" sz="2400" b="1" cap="none" dirty="0" err="1">
                <a:solidFill>
                  <a:srgbClr val="3A6E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Cserkészszövetség</a:t>
            </a:r>
            <a:br>
              <a:rPr lang="hu-HU" altLang="en-US" sz="2400" b="1" cap="none" dirty="0">
                <a:solidFill>
                  <a:srgbClr val="3A6E5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altLang="en-US" sz="2400" b="1" cap="none" dirty="0">
                <a:solidFill>
                  <a:srgbClr val="3A6E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(KMCSSZ)</a:t>
            </a:r>
            <a:endParaRPr lang="en-US" altLang="en-US" sz="2400" b="1" cap="none" dirty="0">
              <a:solidFill>
                <a:srgbClr val="3A6E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b="1" cap="none" dirty="0">
              <a:solidFill>
                <a:srgbClr val="3A6E53"/>
              </a:solidFill>
            </a:endParaRPr>
          </a:p>
        </p:txBody>
      </p:sp>
      <p:pic>
        <p:nvPicPr>
          <p:cNvPr id="13315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60828" y="481109"/>
            <a:ext cx="2500367" cy="2491906"/>
          </a:xfrm>
          <a:prstGeom prst="rect">
            <a:avLst/>
          </a:prstGeom>
          <a:noFill/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D5A16967-5C32-4A48-9F02-4F0228AC8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942D078B-EF20-4DB1-AA1B-87F212C56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C871E011-7556-4880-9FD5-94C6D88AED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329" y="2185198"/>
            <a:ext cx="5825363" cy="41059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78AEF5AB-EE23-47DD-85DD-711ECED64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00940"/>
            <a:ext cx="7734300" cy="4285560"/>
          </a:xfrm>
        </p:spPr>
        <p:txBody>
          <a:bodyPr/>
          <a:lstStyle/>
          <a:p>
            <a:pPr lvl="1"/>
            <a:r>
              <a:rPr lang="hu-HU" dirty="0">
                <a:solidFill>
                  <a:srgbClr val="006833"/>
                </a:solidFill>
                <a:latin typeface="Calibri" panose="020F0502020204030204" pitchFamily="34" charset="0"/>
              </a:rPr>
              <a:t>Magyar kultúráról magyarul tanulhat.</a:t>
            </a:r>
            <a:endParaRPr lang="en-US" dirty="0">
              <a:solidFill>
                <a:srgbClr val="006833"/>
              </a:solidFill>
              <a:latin typeface="Calibri" panose="020F0502020204030204" pitchFamily="34" charset="0"/>
            </a:endParaRPr>
          </a:p>
          <a:p>
            <a:pPr lvl="1"/>
            <a:r>
              <a:rPr lang="hu-HU" dirty="0">
                <a:solidFill>
                  <a:srgbClr val="006833"/>
                </a:solidFill>
                <a:latin typeface="Calibri" panose="020F0502020204030204" pitchFamily="34" charset="0"/>
              </a:rPr>
              <a:t>Új barátokat szerezhet, régieket megtarthat.</a:t>
            </a:r>
            <a:endParaRPr lang="en-US" dirty="0">
              <a:solidFill>
                <a:srgbClr val="006833"/>
              </a:solidFill>
              <a:latin typeface="Calibri" panose="020F0502020204030204" pitchFamily="34" charset="0"/>
            </a:endParaRPr>
          </a:p>
          <a:p>
            <a:pPr lvl="1"/>
            <a:r>
              <a:rPr lang="hu-HU" dirty="0">
                <a:solidFill>
                  <a:srgbClr val="006833"/>
                </a:solidFill>
                <a:latin typeface="Calibri" panose="020F0502020204030204" pitchFamily="34" charset="0"/>
              </a:rPr>
              <a:t>Tudjon alkalmazkodni egy közösséghez, ahol része lehet egy csoportnak.</a:t>
            </a:r>
            <a:endParaRPr lang="en-US" dirty="0">
              <a:solidFill>
                <a:srgbClr val="006833"/>
              </a:solidFill>
              <a:latin typeface="Calibri" panose="020F0502020204030204" pitchFamily="34" charset="0"/>
            </a:endParaRPr>
          </a:p>
          <a:p>
            <a:pPr lvl="1"/>
            <a:r>
              <a:rPr lang="hu-HU" dirty="0">
                <a:solidFill>
                  <a:srgbClr val="006833"/>
                </a:solidFill>
                <a:latin typeface="Calibri" panose="020F0502020204030204" pitchFamily="34" charset="0"/>
              </a:rPr>
              <a:t>Jól érezze magát, mert játékra, játszótársra talál, akivel magyarul beszélhet.</a:t>
            </a:r>
            <a:endParaRPr lang="en-US" dirty="0">
              <a:solidFill>
                <a:srgbClr val="006833"/>
              </a:solidFill>
              <a:latin typeface="Calibri" panose="020F0502020204030204" pitchFamily="34" charset="0"/>
            </a:endParaRPr>
          </a:p>
          <a:p>
            <a:pPr lvl="1"/>
            <a:r>
              <a:rPr lang="hu-HU" dirty="0">
                <a:solidFill>
                  <a:srgbClr val="006833"/>
                </a:solidFill>
                <a:latin typeface="Calibri" panose="020F0502020204030204" pitchFamily="34" charset="0"/>
              </a:rPr>
              <a:t>Megismerhet új népdalokat, néptáncokat.</a:t>
            </a:r>
          </a:p>
          <a:p>
            <a:pPr lvl="1"/>
            <a:r>
              <a:rPr lang="hu-HU" dirty="0">
                <a:solidFill>
                  <a:srgbClr val="006833"/>
                </a:solidFill>
                <a:latin typeface="Calibri" panose="020F0502020204030204" pitchFamily="34" charset="0"/>
              </a:rPr>
              <a:t>A szülő és gyermeke egy közösséget épit</a:t>
            </a:r>
            <a:endParaRPr lang="en-US" dirty="0">
              <a:solidFill>
                <a:srgbClr val="006833"/>
              </a:solidFill>
              <a:latin typeface="Calibri" panose="020F0502020204030204" pitchFamily="34" charset="0"/>
            </a:endParaRPr>
          </a:p>
          <a:p>
            <a:pPr lvl="1"/>
            <a:r>
              <a:rPr lang="en-US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Eközben</a:t>
            </a:r>
            <a:r>
              <a:rPr lang="en-US" b="1" i="1" dirty="0">
                <a:solidFill>
                  <a:srgbClr val="FF0000"/>
                </a:solidFill>
                <a:latin typeface="Calibri" panose="020F0502020204030204" pitchFamily="34" charset="0"/>
              </a:rPr>
              <a:t> a </a:t>
            </a:r>
            <a:r>
              <a:rPr lang="en-US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magyar</a:t>
            </a:r>
            <a:r>
              <a:rPr lang="en-US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nyelv</a:t>
            </a:r>
            <a:r>
              <a:rPr lang="en-US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észrevétlenül</a:t>
            </a:r>
            <a:r>
              <a:rPr lang="en-US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gyermekeink</a:t>
            </a:r>
            <a:r>
              <a:rPr lang="en-US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nyelvévé</a:t>
            </a:r>
            <a:r>
              <a:rPr lang="en-US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válik</a:t>
            </a:r>
            <a:r>
              <a:rPr lang="hu-HU" b="1" i="1" dirty="0">
                <a:solidFill>
                  <a:srgbClr val="FF0000"/>
                </a:solidFill>
                <a:latin typeface="Calibri" panose="020F0502020204030204" pitchFamily="34" charset="0"/>
              </a:rPr>
              <a:t>, az egész család végre együtt élvezheti az anyanyelv adta lehetőségeket, és ezzel együtt a közösségek is fejlődnek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hu-HU" dirty="0"/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CAF1DADC-7ACC-412E-84EA-747F07C900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6613" y="328613"/>
            <a:ext cx="13287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ím 1">
            <a:extLst>
              <a:ext uri="{FF2B5EF4-FFF2-40B4-BE49-F238E27FC236}">
                <a16:creationId xmlns:a16="http://schemas.microsoft.com/office/drawing/2014/main" id="{2CC8B42C-0359-40AB-8FCB-8964EC8A0422}"/>
              </a:ext>
            </a:extLst>
          </p:cNvPr>
          <p:cNvSpPr txBox="1">
            <a:spLocks/>
          </p:cNvSpPr>
          <p:nvPr/>
        </p:nvSpPr>
        <p:spPr>
          <a:xfrm>
            <a:off x="3553535" y="681538"/>
            <a:ext cx="5529942" cy="8142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9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hu-HU" sz="3400" b="1" cap="none" dirty="0">
                <a:solidFill>
                  <a:srgbClr val="0068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Miért </a:t>
            </a:r>
            <a:r>
              <a:rPr lang="en-US" sz="3400" b="1" cap="none" dirty="0" err="1">
                <a:solidFill>
                  <a:srgbClr val="0068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szervezz</a:t>
            </a:r>
            <a:r>
              <a:rPr lang="hu-HU" sz="3400" b="1" cap="none" dirty="0">
                <a:solidFill>
                  <a:srgbClr val="0068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ünk </a:t>
            </a:r>
            <a:br>
              <a:rPr lang="hu-HU" sz="3400" b="1" cap="none" dirty="0">
                <a:solidFill>
                  <a:srgbClr val="00683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3400" b="1" cap="none" dirty="0">
                <a:solidFill>
                  <a:srgbClr val="0068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Diaszpóra Iskolatábort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A010D7-544C-476B-85D9-C48FC591B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50" y="0"/>
            <a:ext cx="2955985" cy="20834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4BF21C-330B-19D3-DCE1-67BF907BDD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2368931"/>
            <a:ext cx="4207854" cy="280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60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wo men in garment standing in front of a wall&#10;&#10;Description automatically generated">
            <a:extLst>
              <a:ext uri="{FF2B5EF4-FFF2-40B4-BE49-F238E27FC236}">
                <a16:creationId xmlns:a16="http://schemas.microsoft.com/office/drawing/2014/main" id="{D035653C-8710-7FE4-5064-1A0D700FB8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15" y="-29245"/>
            <a:ext cx="7164769" cy="5373578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2724849" y="4412408"/>
            <a:ext cx="7023287" cy="2053752"/>
          </a:xfrm>
        </p:spPr>
        <p:txBody>
          <a:bodyPr rtlCol="0">
            <a:normAutofit fontScale="70000" lnSpcReduction="20000"/>
          </a:bodyPr>
          <a:lstStyle/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sz="2600" b="1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</a:rPr>
              <a:t>Szórád Gábor</a:t>
            </a: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sz="2600" b="1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</a:rPr>
              <a:t>Projektvezető</a:t>
            </a: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sz="2600" b="1" dirty="0">
                <a:solidFill>
                  <a:srgbClr val="002060"/>
                </a:solidFill>
                <a:latin typeface="Calibri" pitchFamily="34" charset="0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gabona@aol.com</a:t>
            </a:r>
            <a:endParaRPr lang="hu-HU" sz="2600" b="1" dirty="0">
              <a:solidFill>
                <a:srgbClr val="002060"/>
              </a:solidFill>
              <a:latin typeface="Calibri" pitchFamily="34" charset="0"/>
              <a:ea typeface="+mj-ea"/>
              <a:cs typeface="+mj-cs"/>
            </a:endParaRP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sz="2600" b="1" dirty="0">
                <a:solidFill>
                  <a:srgbClr val="002060"/>
                </a:solidFill>
                <a:latin typeface="Calibri" pitchFamily="34" charset="0"/>
                <a:ea typeface="+mj-ea"/>
                <a:cs typeface="+mj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www.diaszporaiskola.org</a:t>
            </a:r>
            <a:endParaRPr lang="hu-HU" sz="2600" b="1" dirty="0">
              <a:solidFill>
                <a:srgbClr val="002060"/>
              </a:solidFill>
              <a:latin typeface="Calibri" pitchFamily="34" charset="0"/>
              <a:ea typeface="+mj-ea"/>
              <a:cs typeface="+mj-cs"/>
            </a:endParaRP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sz="2600" b="1" dirty="0">
                <a:solidFill>
                  <a:srgbClr val="002060"/>
                </a:solidFill>
                <a:latin typeface="Calibri" pitchFamily="34" charset="0"/>
                <a:ea typeface="+mj-ea"/>
                <a:cs typeface="+mj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www.kmcssz.org</a:t>
            </a:r>
            <a:endParaRPr lang="hu-HU" sz="2600" b="1" dirty="0">
              <a:solidFill>
                <a:srgbClr val="002060"/>
              </a:solidFill>
              <a:latin typeface="Calibri" pitchFamily="34" charset="0"/>
              <a:ea typeface="+mj-ea"/>
              <a:cs typeface="+mj-cs"/>
            </a:endParaRP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hu-HU" sz="2000" dirty="0">
              <a:solidFill>
                <a:srgbClr val="006833"/>
              </a:solidFill>
              <a:latin typeface="Calibri" pitchFamily="34" charset="0"/>
              <a:ea typeface="+mj-ea"/>
              <a:cs typeface="+mj-cs"/>
            </a:endParaRP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sz="2000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23555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650" y="4412408"/>
            <a:ext cx="1503362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BC81DE1-4FEA-4469-AA91-B940FCE682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584" y="3539648"/>
            <a:ext cx="4828067" cy="3403008"/>
          </a:xfrm>
          <a:prstGeom prst="rect">
            <a:avLst/>
          </a:prstGeom>
        </p:spPr>
      </p:pic>
      <p:sp>
        <p:nvSpPr>
          <p:cNvPr id="23553" name="Cím 3"/>
          <p:cNvSpPr>
            <a:spLocks noGrp="1"/>
          </p:cNvSpPr>
          <p:nvPr>
            <p:ph type="title"/>
          </p:nvPr>
        </p:nvSpPr>
        <p:spPr bwMode="auto">
          <a:xfrm>
            <a:off x="1323612" y="-70705"/>
            <a:ext cx="9205913" cy="120272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sz="4800" b="1" cap="none" dirty="0">
                <a:latin typeface="Calibri" pitchFamily="34" charset="0"/>
              </a:rPr>
              <a:t>Köszönöm a megtisztelő figyelmet!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ím 1"/>
          <p:cNvSpPr>
            <a:spLocks noGrp="1"/>
          </p:cNvSpPr>
          <p:nvPr>
            <p:ph type="title"/>
          </p:nvPr>
        </p:nvSpPr>
        <p:spPr bwMode="auto">
          <a:xfrm>
            <a:off x="1450975" y="647383"/>
            <a:ext cx="9604375" cy="893305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hu-HU" altLang="en-US" sz="3400" b="1" cap="none" dirty="0">
                <a:solidFill>
                  <a:srgbClr val="006833"/>
                </a:solidFill>
                <a:latin typeface="Calibri" pitchFamily="34" charset="0"/>
              </a:rPr>
              <a:t>Témák</a:t>
            </a:r>
            <a:endParaRPr lang="hu-HU" sz="3400" b="1" cap="none" dirty="0">
              <a:solidFill>
                <a:srgbClr val="006833"/>
              </a:solidFill>
              <a:latin typeface="Calibri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50975" y="2016125"/>
            <a:ext cx="10185854" cy="3997325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 sz="3200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</a:rPr>
              <a:t>Kik is vagyunk mi: KMCSSZ</a:t>
            </a: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 sz="3200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</a:rPr>
              <a:t>Diaszpóra közösségek megtartása</a:t>
            </a: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 sz="3200" dirty="0">
                <a:solidFill>
                  <a:srgbClr val="006833"/>
                </a:solidFill>
                <a:latin typeface="Calibri" pitchFamily="34" charset="0"/>
              </a:rPr>
              <a:t>Diaszpóra Iskolatábor Projekt céljai</a:t>
            </a: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 sz="3200" dirty="0">
                <a:solidFill>
                  <a:srgbClr val="006833"/>
                </a:solidFill>
                <a:latin typeface="Calibri" pitchFamily="34" charset="0"/>
              </a:rPr>
              <a:t>Diaszpóra Iskolatábor egy napja</a:t>
            </a: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 sz="3200" dirty="0">
                <a:solidFill>
                  <a:srgbClr val="006833"/>
                </a:solidFill>
                <a:latin typeface="Calibri" pitchFamily="34" charset="0"/>
              </a:rPr>
              <a:t>Diaszpóra Iskolatábor Projekt</a:t>
            </a:r>
            <a:r>
              <a:rPr lang="hu-HU" sz="3200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</a:rPr>
              <a:t> utolsó két évének eredményei</a:t>
            </a: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 sz="3200" dirty="0">
                <a:solidFill>
                  <a:srgbClr val="0068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Miért szervezzünk </a:t>
            </a:r>
            <a:r>
              <a:rPr lang="en-US" sz="3200" dirty="0" err="1">
                <a:solidFill>
                  <a:srgbClr val="0068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Diaszp</a:t>
            </a:r>
            <a:r>
              <a:rPr lang="hu-HU" sz="3200" dirty="0">
                <a:solidFill>
                  <a:srgbClr val="0068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en-US" sz="3200" dirty="0" err="1">
                <a:solidFill>
                  <a:srgbClr val="0068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hu-HU" sz="3200" dirty="0">
                <a:solidFill>
                  <a:srgbClr val="0068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Iskolatábort</a:t>
            </a: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hu-HU" sz="3200" dirty="0">
              <a:solidFill>
                <a:srgbClr val="006833"/>
              </a:solidFill>
              <a:latin typeface="Calibri" pitchFamily="34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/>
          </a:p>
        </p:txBody>
      </p:sp>
      <p:pic>
        <p:nvPicPr>
          <p:cNvPr id="14339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6613" y="328613"/>
            <a:ext cx="13287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F0B4AA-F0BA-499F-A3A5-BC55D77432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3" y="0"/>
            <a:ext cx="2955985" cy="20834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49977" y="713336"/>
            <a:ext cx="9605373" cy="81429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3400" b="1" cap="none" dirty="0">
                <a:solidFill>
                  <a:srgbClr val="0068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Kik is vagyunk mi: KMCSSZ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80865" y="1854200"/>
            <a:ext cx="10030264" cy="814294"/>
          </a:xfrm>
        </p:spPr>
        <p:txBody>
          <a:bodyPr rtlCol="0">
            <a:noAutofit/>
          </a:bodyPr>
          <a:lstStyle/>
          <a:p>
            <a:pPr marL="0" lvl="1" indent="0" algn="ctr">
              <a:buNone/>
            </a:pPr>
            <a:r>
              <a:rPr lang="hu-HU" dirty="0">
                <a:solidFill>
                  <a:srgbClr val="006833"/>
                </a:solidFill>
              </a:rPr>
              <a:t>A KMCSSZ a Kárpát-medence országain kívül élő magyar cserkészek összefogó csúcsszervezete. </a:t>
            </a:r>
            <a:br>
              <a:rPr lang="en-US" dirty="0">
                <a:solidFill>
                  <a:srgbClr val="006833"/>
                </a:solidFill>
              </a:rPr>
            </a:br>
            <a:r>
              <a:rPr lang="hu-HU" dirty="0">
                <a:solidFill>
                  <a:srgbClr val="006833"/>
                </a:solidFill>
              </a:rPr>
              <a:t>Négy világrészen működő, egységes, független, magyar ifjúsági nevelő intézmény. </a:t>
            </a:r>
          </a:p>
          <a:p>
            <a:pPr marL="457200" lvl="1" indent="0">
              <a:buNone/>
            </a:pPr>
            <a:endParaRPr lang="hu-HU" dirty="0"/>
          </a:p>
          <a:p>
            <a:pPr marL="0" indent="0" algn="ctr" fontAlgn="auto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hu-HU" dirty="0">
              <a:solidFill>
                <a:srgbClr val="006833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51680B-7E2B-4173-BF2F-30F50A13C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3" y="0"/>
            <a:ext cx="2955985" cy="2083492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9BFE37A7-4269-4DB2-9CC4-8C46217EAF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26613" y="328613"/>
            <a:ext cx="13287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artalom helye 2">
            <a:extLst>
              <a:ext uri="{FF2B5EF4-FFF2-40B4-BE49-F238E27FC236}">
                <a16:creationId xmlns:a16="http://schemas.microsoft.com/office/drawing/2014/main" id="{8744E601-5888-AE84-92AA-4AA12D9B8B57}"/>
              </a:ext>
            </a:extLst>
          </p:cNvPr>
          <p:cNvSpPr txBox="1">
            <a:spLocks/>
          </p:cNvSpPr>
          <p:nvPr/>
        </p:nvSpPr>
        <p:spPr bwMode="auto">
          <a:xfrm>
            <a:off x="344992" y="2668494"/>
            <a:ext cx="4880152" cy="33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fontAlgn="base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1" indent="0" defTabSz="914400">
              <a:buFont typeface="Arial" charset="0"/>
              <a:buNone/>
            </a:pPr>
            <a:r>
              <a:rPr lang="hu-HU" dirty="0">
                <a:solidFill>
                  <a:srgbClr val="0068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Céljaink: </a:t>
            </a:r>
            <a:endParaRPr lang="en-US" dirty="0">
              <a:solidFill>
                <a:srgbClr val="0068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defTabSz="914400">
              <a:buFont typeface="Arial" charset="0"/>
              <a:buNone/>
            </a:pPr>
            <a:r>
              <a:rPr lang="hu-HU" sz="1800" i="1" dirty="0">
                <a:latin typeface="Calibri" panose="020F0502020204030204" pitchFamily="34" charset="0"/>
                <a:cs typeface="Calibri" panose="020F0502020204030204" pitchFamily="34" charset="0"/>
              </a:rPr>
              <a:t>Emberebb embert és magyarabb magyart nevelni </a:t>
            </a:r>
            <a:r>
              <a:rPr lang="hu-HU" sz="1800" b="1" dirty="0">
                <a:latin typeface="Calibri" panose="020F0502020204030204" pitchFamily="34" charset="0"/>
                <a:cs typeface="Calibri" panose="020F0502020204030204" pitchFamily="34" charset="0"/>
              </a:rPr>
              <a:t>(Sík Sándor)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Kötelességeink teljesitése:</a:t>
            </a:r>
          </a:p>
          <a:p>
            <a:pPr marL="404813" lvl="1" indent="0">
              <a:spcBef>
                <a:spcPts val="0"/>
              </a:spcBef>
              <a:buNone/>
              <a:defRPr/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Isten</a:t>
            </a:r>
          </a:p>
          <a:p>
            <a:pPr marL="404813" lvl="1" indent="0">
              <a:spcBef>
                <a:spcPts val="0"/>
              </a:spcBef>
              <a:buNone/>
              <a:defRPr/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Haza</a:t>
            </a:r>
          </a:p>
          <a:p>
            <a:pPr marL="404813" lvl="1" indent="0">
              <a:spcBef>
                <a:spcPts val="0"/>
              </a:spcBef>
              <a:buNone/>
              <a:defRPr/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Embertárs</a:t>
            </a:r>
          </a:p>
          <a:p>
            <a:pPr marL="404813" lvl="1" indent="0">
              <a:buNone/>
              <a:defRPr/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Magyarság</a:t>
            </a:r>
          </a:p>
          <a:p>
            <a:pPr marL="0" lvl="1" indent="0">
              <a:buNone/>
              <a:defRPr/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Önálló, gondolkozó, egészséges emberek nevelése</a:t>
            </a:r>
          </a:p>
          <a:p>
            <a:pPr marL="457200" lvl="1" indent="0">
              <a:buNone/>
              <a:defRPr/>
            </a:pPr>
            <a:endParaRPr lang="hu-HU" dirty="0"/>
          </a:p>
          <a:p>
            <a:pPr marL="0" indent="0" algn="ctr" defTabSz="914400" fontAlgn="auto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hu-HU" dirty="0">
              <a:solidFill>
                <a:srgbClr val="006833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A8C5A334-50E1-5FDD-89D1-28BE78459281}"/>
              </a:ext>
            </a:extLst>
          </p:cNvPr>
          <p:cNvSpPr txBox="1">
            <a:spLocks/>
          </p:cNvSpPr>
          <p:nvPr/>
        </p:nvSpPr>
        <p:spPr bwMode="auto">
          <a:xfrm>
            <a:off x="5675808" y="2714220"/>
            <a:ext cx="6028511" cy="33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fontAlgn="base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2388" lvl="1" indent="0">
              <a:buNone/>
              <a:defRPr/>
            </a:pPr>
            <a:r>
              <a:rPr lang="hu-HU" dirty="0">
                <a:solidFill>
                  <a:srgbClr val="0068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KMCSSZ számokban:</a:t>
            </a:r>
          </a:p>
          <a:p>
            <a:pPr lvl="1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2950 tagunk van, 66 aktív csapatunk,</a:t>
            </a:r>
            <a:b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4 további csapat alakulóban</a:t>
            </a:r>
          </a:p>
          <a:p>
            <a:pPr lvl="1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Kb. 55 magyar közösségben, 14 országban, 4 földrészen működünk</a:t>
            </a:r>
          </a:p>
          <a:p>
            <a:pPr lvl="1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Két nagy cserkészparkot tartunk fent: </a:t>
            </a:r>
            <a:b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1 USA-ban és 1 Németországban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Az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idei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év kiemelt programja a Jubileumi tábor ahol a jelentkezők létszáma m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eghaladta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1,000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gyermeket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defTabSz="914400" fontAlgn="auto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hu-HU" dirty="0">
              <a:solidFill>
                <a:srgbClr val="006833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0530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3040" y="687205"/>
            <a:ext cx="9592310" cy="81429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3400" b="1" cap="none" dirty="0">
                <a:solidFill>
                  <a:srgbClr val="0068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Diaszpóra közösségek megtartása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80865" y="1854200"/>
            <a:ext cx="10030264" cy="2609312"/>
          </a:xfrm>
        </p:spPr>
        <p:txBody>
          <a:bodyPr rtlCol="0">
            <a:noAutofit/>
          </a:bodyPr>
          <a:lstStyle/>
          <a:p>
            <a:pPr marL="0" indent="0" algn="ctr" fontAlgn="auto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hu-HU" sz="2500" b="1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</a:rPr>
              <a:t>A Diaszpóra magyar ifjúságának és ezzel a diaszpórának a fennmaradása</a:t>
            </a:r>
            <a:br>
              <a:rPr lang="hu-HU" sz="2500" b="1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</a:rPr>
            </a:br>
            <a:r>
              <a:rPr lang="hu-HU" sz="2500" b="1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</a:rPr>
              <a:t>  4 fontos cél mentén:</a:t>
            </a:r>
            <a:endParaRPr lang="hu-HU" dirty="0">
              <a:solidFill>
                <a:srgbClr val="006833"/>
              </a:solidFill>
              <a:latin typeface="Calibri" pitchFamily="34" charset="0"/>
              <a:ea typeface="+mj-ea"/>
              <a:cs typeface="+mj-cs"/>
            </a:endParaRPr>
          </a:p>
          <a:p>
            <a:pPr fontAlgn="auto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</a:rPr>
              <a:t>Családi környezet, ahol magyar nyelven kommunikálnak</a:t>
            </a:r>
          </a:p>
          <a:p>
            <a:pPr fontAlgn="auto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</a:rPr>
              <a:t>Hétvégi iskolai közeg, ahol megtanul írni és olvasni magyarul a gyerek</a:t>
            </a:r>
          </a:p>
          <a:p>
            <a:pPr fontAlgn="auto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</a:rPr>
              <a:t>Helyi</a:t>
            </a:r>
            <a:r>
              <a:rPr lang="en-US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</a:rPr>
              <a:t> k</a:t>
            </a:r>
            <a:r>
              <a:rPr lang="hu-HU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</a:rPr>
              <a:t>özösség ahol biztos erkölcsi alapokat kaphat</a:t>
            </a:r>
          </a:p>
          <a:p>
            <a:pPr fontAlgn="auto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</a:rPr>
              <a:t>Kortárs közösség (a cserkészet) ahol gyermek/ifjúsági élményt kap ameddig anyanyelvét gyakorolja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51680B-7E2B-4173-BF2F-30F50A13C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3" y="0"/>
            <a:ext cx="2955985" cy="2083492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9BFE37A7-4269-4DB2-9CC4-8C46217EAF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26613" y="328613"/>
            <a:ext cx="13287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575DB814-AECA-4197-9763-8AA447DDE055}"/>
              </a:ext>
            </a:extLst>
          </p:cNvPr>
          <p:cNvSpPr/>
          <p:nvPr/>
        </p:nvSpPr>
        <p:spPr>
          <a:xfrm>
            <a:off x="5595255" y="4406449"/>
            <a:ext cx="1001485" cy="1117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850DEA-CCAB-4980-91A9-20D122D8DC90}"/>
              </a:ext>
            </a:extLst>
          </p:cNvPr>
          <p:cNvSpPr txBox="1"/>
          <p:nvPr/>
        </p:nvSpPr>
        <p:spPr>
          <a:xfrm>
            <a:off x="1559167" y="5525706"/>
            <a:ext cx="9073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FF0000"/>
                </a:solidFill>
              </a:rPr>
              <a:t>ERŐS KÖZÖSSÉGEK MAGJA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528ED-EB82-47C3-9B77-7F90EE91F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991713"/>
            <a:ext cx="9826283" cy="5197151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006833"/>
                </a:solidFill>
                <a:latin typeface="Calibri" panose="020F0502020204030204" pitchFamily="34" charset="0"/>
              </a:rPr>
              <a:t>Célunk az előbbi 4 cél mentén, magyar környezetet teremteni, amelyben külföldön élő, magyar származású, magyarul beszélő, gyerekek testi és lelki biztonságban magyar nyelvkészségüket fejlesztik:</a:t>
            </a:r>
          </a:p>
          <a:p>
            <a:pPr lvl="1"/>
            <a:r>
              <a:rPr lang="hu-HU" dirty="0">
                <a:solidFill>
                  <a:srgbClr val="006833"/>
                </a:solidFill>
                <a:latin typeface="Calibri" panose="020F0502020204030204" pitchFamily="34" charset="0"/>
              </a:rPr>
              <a:t>Délelőttönként 5 tanitási óra (irodalom, földrajz, történelem, néprajz stb.).</a:t>
            </a:r>
          </a:p>
          <a:p>
            <a:pPr lvl="1"/>
            <a:r>
              <a:rPr lang="hu-HU" dirty="0">
                <a:solidFill>
                  <a:srgbClr val="006833"/>
                </a:solidFill>
                <a:latin typeface="Calibri" panose="020F0502020204030204" pitchFamily="34" charset="0"/>
              </a:rPr>
              <a:t>Az iskolatáborban a tanítási órákon kívül magyar nyelvű aktivitást, délutánonként szakköri foglalkozásokat, kirándulásokat és fürdési lehetőséget ajánlunk. </a:t>
            </a:r>
          </a:p>
          <a:p>
            <a:pPr lvl="1"/>
            <a:r>
              <a:rPr lang="hu-HU" dirty="0">
                <a:solidFill>
                  <a:srgbClr val="006833"/>
                </a:solidFill>
                <a:latin typeface="Calibri" panose="020F0502020204030204" pitchFamily="34" charset="0"/>
              </a:rPr>
              <a:t>Mindezt kortárs közösségben, életkornak, nyelvismeretének megfelelő csoportban, felkészült Kárpát-medencei és helyi képzett magyar tanárokkal, kiváló cserkészvezetőkkel végezzük. </a:t>
            </a:r>
          </a:p>
          <a:p>
            <a:pPr lvl="1"/>
            <a:r>
              <a:rPr lang="hu-HU" dirty="0">
                <a:solidFill>
                  <a:srgbClr val="006833"/>
                </a:solidFill>
                <a:latin typeface="Calibri" panose="020F0502020204030204" pitchFamily="34" charset="0"/>
              </a:rPr>
              <a:t>Ezek mind vidám nyaralássá varázsolják az iskolát, a közösségeket meg összekovácsolják </a:t>
            </a:r>
          </a:p>
          <a:p>
            <a:pPr marL="457200" lvl="1" indent="0">
              <a:buNone/>
            </a:pPr>
            <a:r>
              <a:rPr lang="hu-HU" b="1" dirty="0">
                <a:solidFill>
                  <a:srgbClr val="006833"/>
                </a:solidFill>
                <a:latin typeface="Calibri" panose="020F0502020204030204" pitchFamily="34" charset="0"/>
              </a:rPr>
              <a:t>MI A LEGFONTOSABB: 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</a:rPr>
              <a:t>A CSALÁD ÉS A GYERMEK</a:t>
            </a:r>
            <a:r>
              <a:rPr lang="hu-HU" dirty="0">
                <a:solidFill>
                  <a:srgbClr val="006833"/>
                </a:solidFill>
                <a:latin typeface="Calibri" panose="020F0502020204030204" pitchFamily="34" charset="0"/>
              </a:rPr>
              <a:t>                      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</a:rPr>
              <a:t>HA A GYEREK JÓL ÉRZI MAGÁT</a:t>
            </a:r>
          </a:p>
          <a:p>
            <a:pPr marL="457200" lvl="1" indent="0" algn="ctr">
              <a:buNone/>
            </a:pP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</a:rPr>
              <a:t>AKKOR A SZÜLŐ TESZ A KÖZÖSSÉGÉRT IS HISZEN EZ MÁR A SAJÁTJA 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5BAC1507-6950-4996-859B-AAF01645055D}"/>
              </a:ext>
            </a:extLst>
          </p:cNvPr>
          <p:cNvSpPr txBox="1">
            <a:spLocks/>
          </p:cNvSpPr>
          <p:nvPr/>
        </p:nvSpPr>
        <p:spPr>
          <a:xfrm>
            <a:off x="1371599" y="739457"/>
            <a:ext cx="9683751" cy="8142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9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hu-HU" sz="3400" b="1" cap="none" dirty="0">
                <a:solidFill>
                  <a:srgbClr val="0068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Diaszpóra Iskolatábor Projekt céljai</a:t>
            </a: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E409919A-3EAD-4224-BD44-7299473876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16899" y="346609"/>
            <a:ext cx="13287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BF7754-6543-4254-B42C-DE5AF73E2A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21" y="0"/>
            <a:ext cx="2955985" cy="2083492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294D8F60-7760-4F24-AFC6-87FB19642432}"/>
              </a:ext>
            </a:extLst>
          </p:cNvPr>
          <p:cNvSpPr/>
          <p:nvPr/>
        </p:nvSpPr>
        <p:spPr>
          <a:xfrm>
            <a:off x="6583680" y="5556738"/>
            <a:ext cx="872197" cy="112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E785749-5A42-40C1-89B4-4657163D7578}"/>
              </a:ext>
            </a:extLst>
          </p:cNvPr>
          <p:cNvSpPr/>
          <p:nvPr/>
        </p:nvSpPr>
        <p:spPr>
          <a:xfrm>
            <a:off x="10578905" y="5556738"/>
            <a:ext cx="576775" cy="112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528ED-EB82-47C3-9B77-7F90EE91F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990252"/>
            <a:ext cx="5978526" cy="421460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hu-HU" sz="1800" dirty="0">
                <a:solidFill>
                  <a:srgbClr val="3A6E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Délelőtti oktatás </a:t>
            </a:r>
            <a:endParaRPr lang="en-US" sz="1800" dirty="0">
              <a:solidFill>
                <a:srgbClr val="3A6E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9725" lvl="1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A kerettörténet egy irodalmi alkotás vagy történelmi</a:t>
            </a:r>
            <a:b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korszak: idén az olimpia a kerettörténet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9725" lvl="1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Kerettörténet-jelenetek, a korszak felelevenítése az egész tábor alatt (naponta több jelenet, amiben a tanuló is résztvevő);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9725" lvl="1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A tanmenet (napi 5 óra): nyelvtan, történelem, irodalom, néprajz, földrajz, olvasás, írás;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9725" lvl="1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A tábor első napján szintfelmérés, az utolsó napon ismét tudásfelmérés, a tábor végén szöveges értékelés és bizonyítvány kiállítása.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5BAC1507-6950-4996-859B-AAF01645055D}"/>
              </a:ext>
            </a:extLst>
          </p:cNvPr>
          <p:cNvSpPr txBox="1">
            <a:spLocks/>
          </p:cNvSpPr>
          <p:nvPr/>
        </p:nvSpPr>
        <p:spPr>
          <a:xfrm>
            <a:off x="1371599" y="700273"/>
            <a:ext cx="9683751" cy="8142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9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hu-HU" sz="3400" b="1" cap="none" dirty="0">
                <a:solidFill>
                  <a:srgbClr val="0068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Diaszpóra Iskolatábor egy napja</a:t>
            </a: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E409919A-3EAD-4224-BD44-7299473876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16899" y="346609"/>
            <a:ext cx="13287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BF7754-6543-4254-B42C-DE5AF73E2A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21" y="0"/>
            <a:ext cx="2955985" cy="208349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E00ED26-ACEB-AEE8-BFE1-83CA6342145C}"/>
              </a:ext>
            </a:extLst>
          </p:cNvPr>
          <p:cNvSpPr txBox="1">
            <a:spLocks/>
          </p:cNvSpPr>
          <p:nvPr/>
        </p:nvSpPr>
        <p:spPr bwMode="auto">
          <a:xfrm>
            <a:off x="6213475" y="1990252"/>
            <a:ext cx="5830480" cy="410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228600" indent="-228600" algn="l" rtl="0" fontAlgn="base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hu-HU" sz="1900" dirty="0">
                <a:solidFill>
                  <a:srgbClr val="3A6E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Délutáni programok</a:t>
            </a:r>
            <a:endParaRPr lang="en-US" sz="1900" dirty="0">
              <a:solidFill>
                <a:srgbClr val="3A6E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defTabSz="914400"/>
            <a:r>
              <a:rPr lang="hu-HU" sz="1900" dirty="0">
                <a:latin typeface="Calibri" panose="020F0502020204030204" pitchFamily="34" charset="0"/>
                <a:cs typeface="Calibri" panose="020F0502020204030204" pitchFamily="34" charset="0"/>
              </a:rPr>
              <a:t>A délutáni foglakozásokon tánc, népdal, kézügyesség, úszás, kirándulás, sport;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defTabSz="914400"/>
            <a:r>
              <a:rPr lang="hu-HU" sz="1900" dirty="0">
                <a:latin typeface="Calibri" panose="020F0502020204030204" pitchFamily="34" charset="0"/>
                <a:cs typeface="Calibri" panose="020F0502020204030204" pitchFamily="34" charset="0"/>
              </a:rPr>
              <a:t>Délutánonként a vacsora előtt 1 óra ismétlés, a házi feladat elkészítése;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defTabSz="914400"/>
            <a:r>
              <a:rPr lang="hu-HU" sz="1900" dirty="0">
                <a:latin typeface="Calibri" panose="020F0502020204030204" pitchFamily="34" charset="0"/>
                <a:cs typeface="Calibri" panose="020F0502020204030204" pitchFamily="34" charset="0"/>
              </a:rPr>
              <a:t>Eseténként tábortűz, filmvetítés, táncház, népi szokások felelevenítése;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defTabSz="914400"/>
            <a:r>
              <a:rPr lang="hu-HU" sz="1900" dirty="0">
                <a:latin typeface="Calibri" panose="020F0502020204030204" pitchFamily="34" charset="0"/>
                <a:cs typeface="Calibri" panose="020F0502020204030204" pitchFamily="34" charset="0"/>
              </a:rPr>
              <a:t>A kerettörténet határozza meg a záróünnepség témáját.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/>
            <a:r>
              <a:rPr lang="hu-HU" sz="1900" dirty="0">
                <a:latin typeface="Calibri" panose="020F0502020204030204" pitchFamily="34" charset="0"/>
                <a:cs typeface="Calibri" panose="020F0502020204030204" pitchFamily="34" charset="0"/>
              </a:rPr>
              <a:t>A tábor végén egy ünnepségen minden gyermeknek lehetősége nyilik a szülei előtt szerepelni, bemutatni mit tanult.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531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91D86D-5B4D-4E73-B309-73810F365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707" y="583523"/>
            <a:ext cx="6948906" cy="1049337"/>
          </a:xfrm>
        </p:spPr>
        <p:txBody>
          <a:bodyPr>
            <a:normAutofit/>
          </a:bodyPr>
          <a:lstStyle/>
          <a:p>
            <a:pPr algn="ctr"/>
            <a:r>
              <a:rPr lang="hu-HU" sz="3400" b="1" cap="none" dirty="0">
                <a:solidFill>
                  <a:srgbClr val="006833"/>
                </a:solidFill>
                <a:latin typeface="Calibri" panose="020F0502020204030204" pitchFamily="34" charset="0"/>
              </a:rPr>
              <a:t>A projekt utolsó két évének eredményei </a:t>
            </a:r>
            <a:endParaRPr lang="hu-HU" sz="3400" b="1" dirty="0"/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26AB6D60-FEF9-4E92-B4F3-425BE94AE2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6613" y="401183"/>
            <a:ext cx="13287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2F6F98-8ADD-4B4C-AE06-03A376BD9E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94" y="510"/>
            <a:ext cx="2932971" cy="2067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820368-F2CB-40A5-95BD-2B194CBEFD17}"/>
              </a:ext>
            </a:extLst>
          </p:cNvPr>
          <p:cNvSpPr txBox="1"/>
          <p:nvPr/>
        </p:nvSpPr>
        <p:spPr>
          <a:xfrm>
            <a:off x="2558834" y="1815200"/>
            <a:ext cx="104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  <a:latin typeface="+mj-lt"/>
                <a:cs typeface="Aharoni" panose="02010803020104030203" pitchFamily="2" charset="-79"/>
              </a:rPr>
              <a:t>202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Aharoni" panose="02010803020104030203" pitchFamily="2" charset="-79"/>
              </a:rPr>
              <a:t>3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5FB666E-1CCF-C8F7-AFEF-864747670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630452"/>
              </p:ext>
            </p:extLst>
          </p:nvPr>
        </p:nvGraphicFramePr>
        <p:xfrm>
          <a:off x="469752" y="2290779"/>
          <a:ext cx="5408534" cy="5262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4547">
                  <a:extLst>
                    <a:ext uri="{9D8B030D-6E8A-4147-A177-3AD203B41FA5}">
                      <a16:colId xmlns:a16="http://schemas.microsoft.com/office/drawing/2014/main" val="2215195591"/>
                    </a:ext>
                  </a:extLst>
                </a:gridCol>
                <a:gridCol w="1719872">
                  <a:extLst>
                    <a:ext uri="{9D8B030D-6E8A-4147-A177-3AD203B41FA5}">
                      <a16:colId xmlns:a16="http://schemas.microsoft.com/office/drawing/2014/main" val="1771535580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1081652324"/>
                    </a:ext>
                  </a:extLst>
                </a:gridCol>
                <a:gridCol w="1240972">
                  <a:extLst>
                    <a:ext uri="{9D8B030D-6E8A-4147-A177-3AD203B41FA5}">
                      <a16:colId xmlns:a16="http://schemas.microsoft.com/office/drawing/2014/main" val="3011081703"/>
                    </a:ext>
                  </a:extLst>
                </a:gridCol>
              </a:tblGrid>
              <a:tr h="5262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u="sng" dirty="0">
                          <a:effectLst/>
                        </a:rPr>
                        <a:t>HELYSZÍN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u="sng" dirty="0">
                          <a:effectLst/>
                        </a:rPr>
                        <a:t>IDŐPONT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u="sng" dirty="0">
                          <a:effectLst/>
                        </a:rPr>
                        <a:t>HÁNY NAP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u="sng" dirty="0">
                          <a:effectLst/>
                        </a:rPr>
                        <a:t>Gyerek 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sng" dirty="0">
                          <a:effectLst/>
                        </a:rPr>
                        <a:t>#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126778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34EB42D-2756-53A1-36A8-809204A9D8F4}"/>
              </a:ext>
            </a:extLst>
          </p:cNvPr>
          <p:cNvSpPr txBox="1"/>
          <p:nvPr/>
        </p:nvSpPr>
        <p:spPr>
          <a:xfrm>
            <a:off x="8895959" y="1893836"/>
            <a:ext cx="104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  <a:latin typeface="+mj-lt"/>
                <a:cs typeface="Aharoni" panose="02010803020104030203" pitchFamily="2" charset="-79"/>
              </a:rPr>
              <a:t>202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Aharoni" panose="02010803020104030203" pitchFamily="2" charset="-79"/>
              </a:rPr>
              <a:t>4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7D2FA68-8E8D-16EA-3A43-3DE30A814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940391"/>
              </p:ext>
            </p:extLst>
          </p:nvPr>
        </p:nvGraphicFramePr>
        <p:xfrm>
          <a:off x="6096000" y="2511863"/>
          <a:ext cx="5599921" cy="5262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3465">
                  <a:extLst>
                    <a:ext uri="{9D8B030D-6E8A-4147-A177-3AD203B41FA5}">
                      <a16:colId xmlns:a16="http://schemas.microsoft.com/office/drawing/2014/main" val="2215195591"/>
                    </a:ext>
                  </a:extLst>
                </a:gridCol>
                <a:gridCol w="1817914">
                  <a:extLst>
                    <a:ext uri="{9D8B030D-6E8A-4147-A177-3AD203B41FA5}">
                      <a16:colId xmlns:a16="http://schemas.microsoft.com/office/drawing/2014/main" val="1771535580"/>
                    </a:ext>
                  </a:extLst>
                </a:gridCol>
                <a:gridCol w="664028">
                  <a:extLst>
                    <a:ext uri="{9D8B030D-6E8A-4147-A177-3AD203B41FA5}">
                      <a16:colId xmlns:a16="http://schemas.microsoft.com/office/drawing/2014/main" val="1081652324"/>
                    </a:ext>
                  </a:extLst>
                </a:gridCol>
                <a:gridCol w="1284514">
                  <a:extLst>
                    <a:ext uri="{9D8B030D-6E8A-4147-A177-3AD203B41FA5}">
                      <a16:colId xmlns:a16="http://schemas.microsoft.com/office/drawing/2014/main" val="3011081703"/>
                    </a:ext>
                  </a:extLst>
                </a:gridCol>
              </a:tblGrid>
              <a:tr h="5262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u="sng" dirty="0">
                          <a:effectLst/>
                        </a:rPr>
                        <a:t>HELYSZÍN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u="sng" dirty="0">
                          <a:effectLst/>
                        </a:rPr>
                        <a:t>IDŐPONT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u="sng" dirty="0">
                          <a:effectLst/>
                        </a:rPr>
                        <a:t>HÁNY NAP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u="sng" dirty="0">
                          <a:effectLst/>
                        </a:rPr>
                        <a:t>Gyerek 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sng" dirty="0">
                          <a:effectLst/>
                        </a:rPr>
                        <a:t>#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126778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55DCD8F-BE70-6CEF-BAEE-9DC12A9F16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101170"/>
              </p:ext>
            </p:extLst>
          </p:nvPr>
        </p:nvGraphicFramePr>
        <p:xfrm>
          <a:off x="469752" y="3038124"/>
          <a:ext cx="5395472" cy="26973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8226">
                  <a:extLst>
                    <a:ext uri="{9D8B030D-6E8A-4147-A177-3AD203B41FA5}">
                      <a16:colId xmlns:a16="http://schemas.microsoft.com/office/drawing/2014/main" val="2290567040"/>
                    </a:ext>
                  </a:extLst>
                </a:gridCol>
                <a:gridCol w="1769632">
                  <a:extLst>
                    <a:ext uri="{9D8B030D-6E8A-4147-A177-3AD203B41FA5}">
                      <a16:colId xmlns:a16="http://schemas.microsoft.com/office/drawing/2014/main" val="1267061057"/>
                    </a:ext>
                  </a:extLst>
                </a:gridCol>
                <a:gridCol w="609509">
                  <a:extLst>
                    <a:ext uri="{9D8B030D-6E8A-4147-A177-3AD203B41FA5}">
                      <a16:colId xmlns:a16="http://schemas.microsoft.com/office/drawing/2014/main" val="1994791800"/>
                    </a:ext>
                  </a:extLst>
                </a:gridCol>
                <a:gridCol w="1248105">
                  <a:extLst>
                    <a:ext uri="{9D8B030D-6E8A-4147-A177-3AD203B41FA5}">
                      <a16:colId xmlns:a16="http://schemas.microsoft.com/office/drawing/2014/main" val="5124153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 dirty="0">
                          <a:effectLst/>
                        </a:rPr>
                        <a:t>Auckland, Új-Zéland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 b="0" baseline="0" dirty="0">
                          <a:solidFill>
                            <a:schemeClr val="tx1"/>
                          </a:solidFill>
                          <a:effectLst/>
                        </a:rPr>
                        <a:t>Január 13-18, 2023</a:t>
                      </a:r>
                      <a:endParaRPr lang="en-US" sz="1100" b="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3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 b="0" baseline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100" b="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3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 b="0" baseline="0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100" b="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3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8214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 dirty="0">
                          <a:effectLst/>
                        </a:rPr>
                        <a:t>Argentína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 dirty="0">
                          <a:effectLst/>
                        </a:rPr>
                        <a:t>Január 16-21, 2023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 dirty="0">
                          <a:effectLst/>
                        </a:rPr>
                        <a:t>50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86093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</a:rPr>
                        <a:t>Sarasota, Florida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 dirty="0">
                          <a:effectLst/>
                        </a:rPr>
                        <a:t>Március 11-16, 2023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 dirty="0">
                          <a:effectLst/>
                        </a:rPr>
                        <a:t>33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2852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</a:rPr>
                        <a:t>Austin, Texas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 dirty="0">
                          <a:effectLst/>
                        </a:rPr>
                        <a:t>Március 16-19, 2023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 dirty="0">
                          <a:effectLst/>
                        </a:rPr>
                        <a:t>21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8768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</a:rPr>
                        <a:t>Chester, Anglia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</a:rPr>
                        <a:t>Május 30-Junius 3, 2023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 dirty="0">
                          <a:effectLst/>
                        </a:rPr>
                        <a:t>40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38009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</a:rPr>
                        <a:t>Fillmore, New York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</a:rPr>
                        <a:t>Július 1-15, 2023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 dirty="0">
                          <a:effectLst/>
                        </a:rPr>
                        <a:t>14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 dirty="0">
                          <a:effectLst/>
                        </a:rPr>
                        <a:t>42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7595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</a:rPr>
                        <a:t>Gold Coast, Ausztrália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</a:rPr>
                        <a:t>Szeptember 25-29, 2023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 dirty="0">
                          <a:effectLst/>
                        </a:rPr>
                        <a:t>35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36749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</a:rPr>
                        <a:t>Hollandia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 dirty="0">
                          <a:effectLst/>
                        </a:rPr>
                        <a:t> Október 14-21, 2023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 dirty="0">
                          <a:effectLst/>
                        </a:rPr>
                        <a:t>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 dirty="0">
                          <a:effectLst/>
                        </a:rPr>
                        <a:t>40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2306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</a:rPr>
                        <a:t>Strasbourg, Franciaország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</a:rPr>
                        <a:t>Október 22-25, 2023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 dirty="0">
                          <a:effectLst/>
                        </a:rPr>
                        <a:t>28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2189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</a:rPr>
                        <a:t>Cork, Írország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</a:rPr>
                        <a:t>Október 30-Nov.4, 2023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 dirty="0">
                          <a:effectLst/>
                        </a:rPr>
                        <a:t>25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4764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</a:rPr>
                        <a:t>Honolulu, Hawaii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</a:rPr>
                        <a:t>November 22-26, 2023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 dirty="0">
                          <a:effectLst/>
                        </a:rPr>
                        <a:t>20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9816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 dirty="0">
                          <a:effectLst/>
                        </a:rPr>
                        <a:t>Seattle, WA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 dirty="0">
                          <a:effectLst/>
                        </a:rPr>
                        <a:t>November22-26, 2023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000" dirty="0">
                          <a:effectLst/>
                        </a:rPr>
                        <a:t>25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1161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220780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5788844-CF45-8926-F84F-1FCEEF162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09155"/>
              </p:ext>
            </p:extLst>
          </p:nvPr>
        </p:nvGraphicFramePr>
        <p:xfrm>
          <a:off x="6095999" y="3102293"/>
          <a:ext cx="5599921" cy="2569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2876">
                  <a:extLst>
                    <a:ext uri="{9D8B030D-6E8A-4147-A177-3AD203B41FA5}">
                      <a16:colId xmlns:a16="http://schemas.microsoft.com/office/drawing/2014/main" val="2353975205"/>
                    </a:ext>
                  </a:extLst>
                </a:gridCol>
                <a:gridCol w="2294542">
                  <a:extLst>
                    <a:ext uri="{9D8B030D-6E8A-4147-A177-3AD203B41FA5}">
                      <a16:colId xmlns:a16="http://schemas.microsoft.com/office/drawing/2014/main" val="4122519953"/>
                    </a:ext>
                  </a:extLst>
                </a:gridCol>
                <a:gridCol w="558132">
                  <a:extLst>
                    <a:ext uri="{9D8B030D-6E8A-4147-A177-3AD203B41FA5}">
                      <a16:colId xmlns:a16="http://schemas.microsoft.com/office/drawing/2014/main" val="956740275"/>
                    </a:ext>
                  </a:extLst>
                </a:gridCol>
                <a:gridCol w="914371">
                  <a:extLst>
                    <a:ext uri="{9D8B030D-6E8A-4147-A177-3AD203B41FA5}">
                      <a16:colId xmlns:a16="http://schemas.microsoft.com/office/drawing/2014/main" val="24163628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90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Argentína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Március 28-Április 1 2024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74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75051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90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Sarasota, Florida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Március 9-14 2024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7310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90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Austin, Texas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Március 14-17 2024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0035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90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Cork, Írország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Március 25-30 2024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3491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90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Auckland, Új-Zéland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Április 23-26 2024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8040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90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Chester, Anglia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Május 27- Június 2 2024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42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68691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90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Roma, Olaszorszag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Június 15-22 2024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8663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90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Cyprus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Június 24-30 22024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4523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90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Fillmore, New York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Július 6-20, 2024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93980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90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Gold Coast, Ausztrália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Szeptember 19-23, 2024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6866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90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Hollandia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Okt. 28-Nov 1 2024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12997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90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Strasbourg, Franciaország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Október 19-22, 2024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2009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90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Hawaii, USA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November 27- December 1, 2024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51383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90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Seattle, WA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Nov. 27-December 1, 2024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0261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694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91D86D-5B4D-4E73-B309-73810F365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707" y="583523"/>
            <a:ext cx="6948906" cy="1049337"/>
          </a:xfrm>
        </p:spPr>
        <p:txBody>
          <a:bodyPr>
            <a:normAutofit/>
          </a:bodyPr>
          <a:lstStyle/>
          <a:p>
            <a:pPr algn="ctr"/>
            <a:r>
              <a:rPr lang="hu-HU" sz="3400" b="1" cap="none" dirty="0">
                <a:solidFill>
                  <a:srgbClr val="006833"/>
                </a:solidFill>
                <a:latin typeface="Calibri" panose="020F0502020204030204" pitchFamily="34" charset="0"/>
              </a:rPr>
              <a:t>A projekt utolsó két évének eredményei </a:t>
            </a:r>
            <a:endParaRPr lang="hu-HU" sz="3400" b="1" dirty="0"/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26AB6D60-FEF9-4E92-B4F3-425BE94AE2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6613" y="401183"/>
            <a:ext cx="13287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2F6F98-8ADD-4B4C-AE06-03A376BD9E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94" y="510"/>
            <a:ext cx="2932971" cy="206727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127720-F877-0329-2BFA-5FA529F60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1" y="2067781"/>
            <a:ext cx="7223760" cy="4097888"/>
          </a:xfrm>
        </p:spPr>
        <p:txBody>
          <a:bodyPr>
            <a:norm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hu-HU" sz="1800" dirty="0">
                <a:solidFill>
                  <a:srgbClr val="3A6E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Állandóan frissülő honlap amely a legújabb fejlesztéseinket tartalmaza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hu-HU" sz="1800" dirty="0">
                <a:solidFill>
                  <a:srgbClr val="3A6E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Újabb és újabb kerettörténetek az éves programhoz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hu-HU" sz="1800" dirty="0">
                <a:solidFill>
                  <a:srgbClr val="3A6E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Módszertani anyag elkészült, amely összefoglalja egy</a:t>
            </a:r>
            <a:r>
              <a:rPr lang="en-US" sz="1800" dirty="0">
                <a:solidFill>
                  <a:srgbClr val="3A6E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hu-HU" sz="1800" dirty="0">
                <a:solidFill>
                  <a:srgbClr val="3A6E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egy tábor megszervezéséhez szükséges tudást és lefekteti az irányelveket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hu-HU" sz="1800" dirty="0">
                <a:solidFill>
                  <a:srgbClr val="3A6E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Egységes tananyag a táborok részére, amely igazodik a kerettörténethez és a diaszpóra közösségek nyelvtudásához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hu-HU" sz="1800" dirty="0">
                <a:solidFill>
                  <a:srgbClr val="3A6E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Egységes szintfelmérő amely segit az Diaszpóra táborok osztályainak a felállitásában, nem csak korosztályos, de tudásszintű felbontásban</a:t>
            </a:r>
            <a:endParaRPr lang="en-US" sz="1800" dirty="0">
              <a:solidFill>
                <a:srgbClr val="3A6E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142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91D86D-5B4D-4E73-B309-73810F365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758" y="728663"/>
            <a:ext cx="6988856" cy="1049337"/>
          </a:xfrm>
        </p:spPr>
        <p:txBody>
          <a:bodyPr>
            <a:normAutofit/>
          </a:bodyPr>
          <a:lstStyle/>
          <a:p>
            <a:pPr algn="ctr"/>
            <a:r>
              <a:rPr lang="hu-HU" sz="3400" b="1" cap="none" dirty="0">
                <a:solidFill>
                  <a:srgbClr val="006833"/>
                </a:solidFill>
                <a:latin typeface="Calibri" panose="020F0502020204030204" pitchFamily="34" charset="0"/>
              </a:rPr>
              <a:t>Hol vagyunk és hova tartunk</a:t>
            </a:r>
            <a:r>
              <a:rPr lang="en-US" sz="3400" b="1" cap="none" dirty="0">
                <a:solidFill>
                  <a:srgbClr val="006833"/>
                </a:solidFill>
                <a:latin typeface="Calibri" panose="020F0502020204030204" pitchFamily="34" charset="0"/>
              </a:rPr>
              <a:t>…</a:t>
            </a:r>
            <a:r>
              <a:rPr lang="hu-HU" sz="3400" b="1" cap="none" dirty="0">
                <a:solidFill>
                  <a:srgbClr val="006833"/>
                </a:solidFill>
                <a:latin typeface="Calibri" panose="020F0502020204030204" pitchFamily="34" charset="0"/>
              </a:rPr>
              <a:t> </a:t>
            </a:r>
            <a:endParaRPr lang="hu-HU" sz="3400" b="1" dirty="0"/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26AB6D60-FEF9-4E92-B4F3-425BE94AE2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6613" y="328613"/>
            <a:ext cx="13287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2F6F98-8ADD-4B4C-AE06-03A376BD9E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94" y="-43036"/>
            <a:ext cx="2932971" cy="2067271"/>
          </a:xfrm>
          <a:prstGeom prst="rect">
            <a:avLst/>
          </a:prstGeom>
        </p:spPr>
      </p:pic>
      <p:pic>
        <p:nvPicPr>
          <p:cNvPr id="4" name="Picture 3" descr="A map of the world with different colored labels&#10;&#10;Description automatically generated">
            <a:extLst>
              <a:ext uri="{FF2B5EF4-FFF2-40B4-BE49-F238E27FC236}">
                <a16:creationId xmlns:a16="http://schemas.microsoft.com/office/drawing/2014/main" id="{9F3CAB22-9941-0DA1-0227-B154AD2677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86" y="1889760"/>
            <a:ext cx="10058400" cy="496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78032"/>
      </p:ext>
    </p:extLst>
  </p:cSld>
  <p:clrMapOvr>
    <a:masterClrMapping/>
  </p:clrMapOvr>
</p:sld>
</file>

<file path=ppt/theme/theme1.xml><?xml version="1.0" encoding="utf-8"?>
<a:theme xmlns:a="http://schemas.openxmlformats.org/drawingml/2006/main" name="Galéria">
  <a:themeElements>
    <a:clrScheme name="Galé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éria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é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946</Words>
  <Application>Microsoft Office PowerPoint</Application>
  <PresentationFormat>Szélesvásznú</PresentationFormat>
  <Paragraphs>195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 MT</vt:lpstr>
      <vt:lpstr>Wingdings</vt:lpstr>
      <vt:lpstr>Galéria</vt:lpstr>
      <vt:lpstr>Diaszpóra Iskolatábor Projekt </vt:lpstr>
      <vt:lpstr>Témák</vt:lpstr>
      <vt:lpstr>Kik is vagyunk mi: KMCSSZ</vt:lpstr>
      <vt:lpstr>Diaszpóra közösségek megtartása</vt:lpstr>
      <vt:lpstr>PowerPoint-bemutató</vt:lpstr>
      <vt:lpstr>PowerPoint-bemutató</vt:lpstr>
      <vt:lpstr>A projekt utolsó két évének eredményei </vt:lpstr>
      <vt:lpstr>A projekt utolsó két évének eredményei </vt:lpstr>
      <vt:lpstr>Hol vagyunk és hova tartunk… </vt:lpstr>
      <vt:lpstr>PowerPoint-bemutató</vt:lpstr>
      <vt:lpstr>Köszönöm a megtisztelő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Nyári iskolatáborok a diaszpórában</dc:title>
  <dc:creator>gabor sorad</dc:creator>
  <cp:lastModifiedBy>Kornél Klement</cp:lastModifiedBy>
  <cp:revision>58</cp:revision>
  <cp:lastPrinted>2020-02-21T07:33:31Z</cp:lastPrinted>
  <dcterms:created xsi:type="dcterms:W3CDTF">2019-02-14T12:29:51Z</dcterms:created>
  <dcterms:modified xsi:type="dcterms:W3CDTF">2024-09-21T13:17:06Z</dcterms:modified>
</cp:coreProperties>
</file>