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03" r:id="rId2"/>
    <p:sldId id="642" r:id="rId3"/>
    <p:sldId id="664" r:id="rId4"/>
    <p:sldId id="638" r:id="rId5"/>
    <p:sldId id="662" r:id="rId6"/>
    <p:sldId id="663" r:id="rId7"/>
    <p:sldId id="645" r:id="rId8"/>
    <p:sldId id="646" r:id="rId9"/>
    <p:sldId id="647" r:id="rId10"/>
    <p:sldId id="648" r:id="rId11"/>
    <p:sldId id="650" r:id="rId12"/>
    <p:sldId id="651" r:id="rId13"/>
    <p:sldId id="652" r:id="rId14"/>
    <p:sldId id="653" r:id="rId15"/>
    <p:sldId id="654" r:id="rId16"/>
    <p:sldId id="637" r:id="rId17"/>
    <p:sldId id="636" r:id="rId18"/>
    <p:sldId id="640" r:id="rId19"/>
    <p:sldId id="632" r:id="rId20"/>
    <p:sldId id="602" r:id="rId21"/>
    <p:sldId id="597" r:id="rId22"/>
    <p:sldId id="577" r:id="rId23"/>
    <p:sldId id="578" r:id="rId24"/>
    <p:sldId id="635" r:id="rId25"/>
    <p:sldId id="633" r:id="rId26"/>
    <p:sldId id="656" r:id="rId27"/>
    <p:sldId id="658" r:id="rId28"/>
    <p:sldId id="561" r:id="rId29"/>
    <p:sldId id="657" r:id="rId30"/>
    <p:sldId id="660" r:id="rId31"/>
    <p:sldId id="621" r:id="rId32"/>
    <p:sldId id="641" r:id="rId33"/>
    <p:sldId id="564" r:id="rId34"/>
  </p:sldIdLst>
  <p:sldSz cx="18288000" cy="10287000"/>
  <p:notesSz cx="6797675" cy="9926638"/>
  <p:embeddedFontLst>
    <p:embeddedFont>
      <p:font typeface="Open Sans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4B"/>
    <a:srgbClr val="FFDCC9"/>
    <a:srgbClr val="DCD1CE"/>
    <a:srgbClr val="C9FFF1"/>
    <a:srgbClr val="00CC99"/>
    <a:srgbClr val="ADEBEB"/>
    <a:srgbClr val="FFBE98"/>
    <a:srgbClr val="FFDFCD"/>
    <a:srgbClr val="CAB89E"/>
    <a:srgbClr val="E1D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400" autoAdjust="0"/>
  </p:normalViewPr>
  <p:slideViewPr>
    <p:cSldViewPr>
      <p:cViewPr varScale="1">
        <p:scale>
          <a:sx n="47" d="100"/>
          <a:sy n="47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2BE8BADE-B8D5-44C7-93AD-664BDE1B9E6C}" type="datetimeFigureOut">
              <a:rPr lang="hu-HU" smtClean="0"/>
              <a:t>2024. 09. 20.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E6473F90-8201-4249-8BD8-2CD992A3F4D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95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8175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85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37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739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245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8154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3853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8650-1439-4FAA-8B2F-29B8668389F2}" type="slidenum">
              <a:rPr lang="hu-HU" smtClean="0">
                <a:solidFill>
                  <a:prstClr val="black"/>
                </a:solidFill>
              </a:rPr>
              <a:pPr/>
              <a:t>33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8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571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333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7661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0022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8650-1439-4FAA-8B2F-29B8668389F2}" type="slidenum">
              <a:rPr lang="hu-HU" smtClean="0"/>
              <a:pPr/>
              <a:t>18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799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37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859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73F90-8201-4249-8BD8-2CD992A3F4D9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85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ső 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820" y="1928790"/>
            <a:ext cx="6943716" cy="1285884"/>
          </a:xfrm>
        </p:spPr>
        <p:txBody>
          <a:bodyPr anchor="t">
            <a:normAutofit/>
          </a:bodyPr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 bwMode="auto">
          <a:xfrm>
            <a:off x="7327122" y="3321831"/>
            <a:ext cx="9429816" cy="6000792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5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Tartalom helye 2"/>
          <p:cNvSpPr>
            <a:spLocks noGrp="1"/>
          </p:cNvSpPr>
          <p:nvPr>
            <p:ph idx="13"/>
          </p:nvPr>
        </p:nvSpPr>
        <p:spPr>
          <a:xfrm>
            <a:off x="1817133" y="2064057"/>
            <a:ext cx="5302758" cy="720422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24E52-A7D4-4340-85EF-DF2279FEFF6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2024. 09. 20.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80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ső old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143104"/>
            <a:ext cx="15544800" cy="1928826"/>
          </a:xfrm>
        </p:spPr>
        <p:txBody>
          <a:bodyPr anchor="t">
            <a:normAutofit/>
          </a:bodyPr>
          <a:lstStyle>
            <a:lvl1pPr>
              <a:defRPr sz="5400">
                <a:solidFill>
                  <a:srgbClr val="A69765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179087"/>
            <a:ext cx="12801600" cy="107157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1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</p:nvPr>
        </p:nvSpPr>
        <p:spPr bwMode="auto">
          <a:xfrm>
            <a:off x="1571572" y="5357814"/>
            <a:ext cx="15144856" cy="1714512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None/>
              <a:defRPr sz="25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Content Placeholder 4"/>
          <p:cNvSpPr>
            <a:spLocks noGrp="1"/>
          </p:cNvSpPr>
          <p:nvPr>
            <p:ph idx="14"/>
          </p:nvPr>
        </p:nvSpPr>
        <p:spPr bwMode="auto">
          <a:xfrm>
            <a:off x="1571572" y="7179483"/>
            <a:ext cx="15144856" cy="150019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 algn="l">
              <a:buFont typeface="+mj-lt"/>
              <a:buAutoNum type="arabicPeriod"/>
              <a:defRPr sz="25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5C2C-D823-43A3-B07E-8C27608EEBE6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2024. 09. 20.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diaszpora.sze.hu/images/Diaszpora_kotet%202024_projektek_a_fenntarthatosag_jegyeben_0712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aszpora.sze.hu/images/Apaczai_Diaszpora_2022.pdf" TargetMode="Externa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hyperlink" Target="https://diaszpora.sze.h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zelearning.sze.hu/course/index.php?categoryid=79" TargetMode="External"/><Relationship Id="rId5" Type="http://schemas.openxmlformats.org/officeDocument/2006/relationships/hyperlink" Target="https://diaszpora.sze.hu/diaszpora-podcast" TargetMode="External"/><Relationship Id="rId10" Type="http://schemas.openxmlformats.org/officeDocument/2006/relationships/hyperlink" Target="https://diaszpora.sze.hu/szakmaifolyoirat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diaszpora.sze.hu/apaczai-hirlevel-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hyperlink" Target="https://diaszporaiskola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iasporascholarship.hu/" TargetMode="Externa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zavaro.gov.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gazrt.hu/nemzetpolitikai-kutatointezet/podcast/" TargetMode="External"/><Relationship Id="rId4" Type="http://schemas.openxmlformats.org/officeDocument/2006/relationships/hyperlink" Target="http://www.bgazrt.hu/nemzetpolitikai-kutatointezet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lhonimagyarok.h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Nemzetpolitikai-%C3%81llamtitk%C3%A1rs%C3%A1g-192015867808116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pont.h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76687" y="-9796"/>
            <a:ext cx="5863269" cy="340069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9648" y="4305300"/>
            <a:ext cx="17029602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</a:pPr>
            <a:r>
              <a:rPr lang="hu-HU" sz="80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BUOD Találkozó és </a:t>
            </a:r>
            <a:endParaRPr lang="hu-HU" sz="8000" cap="all" dirty="0" smtClean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8600"/>
              </a:lnSpc>
            </a:pPr>
            <a:r>
              <a:rPr lang="hu-HU" sz="80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Oktatásügyi </a:t>
            </a:r>
            <a:r>
              <a:rPr lang="hu-HU" sz="80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Konferencia</a:t>
            </a:r>
            <a:endParaRPr lang="hu-HU" sz="80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815885" y="6972300"/>
            <a:ext cx="16648605" cy="2128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</a:pPr>
            <a:r>
              <a:rPr lang="hu-HU" sz="6000" cap="all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Kastl-Mennersberg</a:t>
            </a:r>
            <a:endParaRPr lang="hu-HU" sz="6000" cap="all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8600"/>
              </a:lnSpc>
            </a:pPr>
            <a:r>
              <a:rPr lang="hu-HU" sz="6000" cap="all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r>
              <a:rPr lang="hu-HU" sz="6000" cap="al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6000" cap="all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Szeptember 21–22.  </a:t>
            </a:r>
            <a:endParaRPr lang="hu-HU" sz="6000" cap="al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30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ehet, hogy egy kép erről: 9 ember és szöv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83" y="2229540"/>
            <a:ext cx="9183757" cy="6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97200" y="152400"/>
            <a:ext cx="2364828" cy="137160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9467009" y="2296505"/>
            <a:ext cx="8572638" cy="2450784"/>
          </a:xfrm>
          <a:prstGeom prst="rect">
            <a:avLst/>
          </a:prstGeom>
          <a:solidFill>
            <a:srgbClr val="FF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0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91372" y="1524000"/>
            <a:ext cx="17880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Óvodafejlesztési Program 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ütemét zárjuk</a:t>
            </a:r>
            <a:endParaRPr lang="hu-HU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601199" y="2380143"/>
            <a:ext cx="7644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</a:t>
            </a:r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885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beruházás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valósul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meg: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158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óvoda, bölcsőde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építése vagy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létrehozása, valamint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727 felújítás, fejlesztés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9635875" y="8727712"/>
            <a:ext cx="8668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beruházások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95%-a lezárult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191372" y="7972250"/>
            <a:ext cx="9369348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magyar református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óvoda 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bölcsőde átadása – Kolozsvár, 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augusztus 20.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577124" y="4952691"/>
            <a:ext cx="82730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Erdély: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480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(90 új, 390 fejlesztés)</a:t>
            </a:r>
          </a:p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Felvidék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195 (33 új, 162 fejlesztés)</a:t>
            </a:r>
          </a:p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Vajdaság: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45 (3 új, 42 fejlesztés)</a:t>
            </a:r>
          </a:p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Kárpátalja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148 (30 új, 118 fejlesztés)</a:t>
            </a:r>
          </a:p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Muravidék: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(1új, 12 fejlesztés)</a:t>
            </a:r>
          </a:p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Horvátország: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 (1 új, 3 fejlesztés)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-193" y="8496880"/>
            <a:ext cx="103633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programmal összesen 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 mint 40 ezer bölcsődés és óvodás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gyermek számára biztosítunk minőségi oktatási körülményeket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219143" y="444603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8497258" y="422701"/>
            <a:ext cx="6661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oktatásban 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9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57073" y="-39188"/>
            <a:ext cx="2364828" cy="13716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85503" y="1866900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Folytatódik a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sportakadémiák 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működése és fejlesztése az </a:t>
            </a:r>
            <a:r>
              <a:rPr lang="hu-HU" sz="40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utánpótlásnevelés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érdekében</a:t>
            </a:r>
          </a:p>
        </p:txBody>
      </p:sp>
      <p:pic>
        <p:nvPicPr>
          <p:cNvPr id="6" name="Picture 4" descr="Lehet, hogy egy kép erről: 9 ember, gyermek, futballozó emberek és töm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23811" r="16913" b="13941"/>
          <a:stretch/>
        </p:blipFill>
        <p:spPr bwMode="auto">
          <a:xfrm>
            <a:off x="9905999" y="1866900"/>
            <a:ext cx="8192991" cy="515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/>
          <p:nvPr/>
        </p:nvSpPr>
        <p:spPr>
          <a:xfrm>
            <a:off x="219143" y="631576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8497258" y="631576"/>
            <a:ext cx="6661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sportban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271394" y="3986696"/>
            <a:ext cx="9400903" cy="6068540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271394" y="4076700"/>
            <a:ext cx="9514863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Futball: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Székelyföldi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Labdarúgó Akadémia, Sepsi OSK Akadémia, Partium Labdarúgó Akadémia, Mol Futballakadémia (Dunaszerdahely), Komáromi </a:t>
            </a:r>
            <a:r>
              <a:rPr lang="hu-H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Football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Club, Kassai </a:t>
            </a:r>
            <a:r>
              <a:rPr lang="hu-H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Football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Club,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TSC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Labdarúgó Akadémia (Topolya), Kárpátaljai Labdarúgó Akadémia (Kisvárda), Várdaróc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FC, Lendvai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Labdarúgó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Akadémia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07126" y="8267700"/>
            <a:ext cx="17715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Jégkorong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Székelyföldi Jégkorong Akadémia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Birkózás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Vajdasági Birkózó Akadémia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Ökölvívás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(Erdély): </a:t>
            </a:r>
            <a:r>
              <a:rPr lang="hu-H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Godako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Sportklub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0371909" y="7505700"/>
            <a:ext cx="7558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Támogatjuk 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sportkupák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megszervezését</a:t>
            </a:r>
            <a:endParaRPr lang="hu-HU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9905999" y="6436191"/>
            <a:ext cx="5449887" cy="584775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Székelyföldi Jégkorong Akadémia </a:t>
            </a:r>
            <a:r>
              <a:rPr lang="hu-HU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sportkollégiumának átadása – </a:t>
            </a:r>
            <a:r>
              <a:rPr lang="hu-HU" sz="16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Csíkkarcfalva</a:t>
            </a:r>
            <a:r>
              <a:rPr lang="hu-HU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2023. július 22..</a:t>
            </a:r>
            <a:endParaRPr lang="hu-HU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44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73400" y="132881"/>
            <a:ext cx="2364828" cy="137160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533400" y="6443748"/>
            <a:ext cx="9677400" cy="3300657"/>
          </a:xfrm>
          <a:prstGeom prst="rect">
            <a:avLst/>
          </a:prstGeom>
          <a:solidFill>
            <a:srgbClr val="E5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94211" y="1790700"/>
            <a:ext cx="9487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</a:t>
            </a:r>
            <a:r>
              <a:rPr lang="hu-HU" sz="4000" b="1" dirty="0" err="1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Lovasprogram</a:t>
            </a:r>
            <a:r>
              <a:rPr lang="hu-HU" sz="40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2023-ban indítottuk</a:t>
            </a:r>
            <a:endParaRPr lang="hu-HU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98566" y="6443748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VII. Márton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Áron Pünkösdi Lovas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Zarándoklat</a:t>
            </a:r>
          </a:p>
          <a:p>
            <a:pPr lvl="0" algn="ctr"/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május 13–17.</a:t>
            </a:r>
          </a:p>
          <a:p>
            <a:pPr lvl="0" algn="ctr"/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 lovas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vett részt a Kárpát-medence minden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részéből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33400" y="5372100"/>
            <a:ext cx="105262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2500 gyerek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sportolását támogatjuk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290" name="Picture 2" descr="Lehet, hogy egy kép erről: 4 ember és l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" t="6150" b="7699"/>
          <a:stretch/>
        </p:blipFill>
        <p:spPr bwMode="auto">
          <a:xfrm>
            <a:off x="10369089" y="1563025"/>
            <a:ext cx="7736482" cy="472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ehet, hogy egy kép erről: 9 ember és dirndl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b="8769"/>
          <a:stretch/>
        </p:blipFill>
        <p:spPr bwMode="auto">
          <a:xfrm>
            <a:off x="10369089" y="6431280"/>
            <a:ext cx="7315200" cy="36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3"/>
          <p:cNvSpPr txBox="1"/>
          <p:nvPr/>
        </p:nvSpPr>
        <p:spPr>
          <a:xfrm>
            <a:off x="219143" y="631576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8497258" y="631576"/>
            <a:ext cx="6661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lovassportban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33400" y="3314700"/>
            <a:ext cx="9487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Támogatásunkkal 2024-ben </a:t>
            </a:r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 millió forint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ból </a:t>
            </a: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89 lovas egyesület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valósíthatja meg programjait</a:t>
            </a:r>
            <a:endParaRPr lang="hu-HU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79549" y="0"/>
            <a:ext cx="2708451" cy="1461899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383163" y="2905037"/>
            <a:ext cx="167656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Külhoni Mentorprogram: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külhoni régióban megvalósítottuk</a:t>
            </a:r>
          </a:p>
          <a:p>
            <a:pPr lvl="0"/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219143" y="631576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8497258" y="631576"/>
            <a:ext cx="6661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vállalkozók között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379534" y="1735603"/>
            <a:ext cx="17655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Vállalkozói Közösség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már </a:t>
            </a: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3000 vállalkozó</a:t>
            </a:r>
            <a:r>
              <a:rPr lang="hu-HU" sz="4000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tagja</a:t>
            </a:r>
            <a:endParaRPr lang="hu-HU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51026" y="4686300"/>
            <a:ext cx="1420317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IX.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Vállalkozók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Találkozója: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vállalkozó vett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részt a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ezőkövesdi találkozón</a:t>
            </a:r>
          </a:p>
          <a:p>
            <a:pPr lvl="0"/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únius 27–30. </a:t>
            </a:r>
          </a:p>
        </p:txBody>
      </p:sp>
      <p:pic>
        <p:nvPicPr>
          <p:cNvPr id="24" name="Picture 6" descr="Lehet, hogy egy kép erről: 1 személy és töm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5" b="27030"/>
          <a:stretch/>
        </p:blipFill>
        <p:spPr bwMode="auto">
          <a:xfrm>
            <a:off x="219143" y="6563737"/>
            <a:ext cx="15482112" cy="35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églalap 24"/>
          <p:cNvSpPr/>
          <p:nvPr/>
        </p:nvSpPr>
        <p:spPr>
          <a:xfrm>
            <a:off x="364088" y="3566756"/>
            <a:ext cx="17671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Erdélyben és Vajdaságban a 3., Felvidéken a 2. évad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valósul meg idén</a:t>
            </a:r>
          </a:p>
        </p:txBody>
      </p:sp>
    </p:spTree>
    <p:extLst>
      <p:ext uri="{BB962C8B-B14F-4D97-AF65-F5344CB8AC3E}">
        <p14:creationId xmlns:p14="http://schemas.microsoft.com/office/powerpoint/2010/main" val="21185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471286" y="6743700"/>
            <a:ext cx="8001000" cy="2554545"/>
          </a:xfrm>
          <a:prstGeom prst="rect">
            <a:avLst/>
          </a:prstGeom>
          <a:solidFill>
            <a:srgbClr val="E5FFF8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Pályázati felhívás 2024</a:t>
            </a:r>
          </a:p>
          <a:p>
            <a:pPr lvl="0" algn="ctr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Keret: </a:t>
            </a:r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millió forint</a:t>
            </a:r>
          </a:p>
          <a:p>
            <a:pPr lvl="0" algn="ctr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</a:t>
            </a: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263 önkormányzat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támogatása valósult meg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14273" r="1801" b="1480"/>
          <a:stretch/>
        </p:blipFill>
        <p:spPr bwMode="auto">
          <a:xfrm>
            <a:off x="435427" y="1339695"/>
            <a:ext cx="8277298" cy="484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/>
          <p:nvPr/>
        </p:nvSpPr>
        <p:spPr>
          <a:xfrm>
            <a:off x="560490" y="410259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899714" y="266700"/>
            <a:ext cx="6965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önkormányzatok között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9067800" y="2019300"/>
            <a:ext cx="84664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</a:t>
            </a:r>
            <a:r>
              <a:rPr lang="hu-HU" sz="4000" b="1" dirty="0" err="1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Testvértelepülési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 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2015-től már </a:t>
            </a:r>
            <a:r>
              <a:rPr lang="hu-HU" sz="40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több mint 1100 kapcsolat 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erősödött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</a:t>
            </a:r>
            <a:endParaRPr lang="hu-HU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4" name="Picture 2" descr="Nincs elérhető leírá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" b="10269"/>
          <a:stretch/>
        </p:blipFill>
        <p:spPr bwMode="auto">
          <a:xfrm>
            <a:off x="8768040" y="4540227"/>
            <a:ext cx="9342750" cy="552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5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0" y="2095500"/>
            <a:ext cx="11277600" cy="5410200"/>
          </a:xfrm>
          <a:prstGeom prst="rect">
            <a:avLst/>
          </a:prstGeom>
          <a:solidFill>
            <a:srgbClr val="FF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52400" y="2115144"/>
            <a:ext cx="103632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Továbbra is biztosítjuk:</a:t>
            </a:r>
            <a:endParaRPr lang="hu-HU" sz="4000" dirty="0" smtClean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kárpátaljai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egyházi líceumok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valamint a 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Rákóczi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Ferenc Kárpátaljai Magyar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Főiskola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Szakképzési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Intézet működését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oktatási és kulturális feladatokat ellátó szervezetek működését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média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működését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egyházak tevékenységét </a:t>
            </a: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6684" y="167042"/>
            <a:ext cx="2501316" cy="1450764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152400" y="725382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8474351" y="386764"/>
            <a:ext cx="7313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kárpátaljai magyarokért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4" descr="Lehet, hogy egy kép erről: 5 emb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8497"/>
          <a:stretch/>
        </p:blipFill>
        <p:spPr bwMode="auto">
          <a:xfrm>
            <a:off x="11049000" y="2083526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églalap 20"/>
          <p:cNvSpPr/>
          <p:nvPr/>
        </p:nvSpPr>
        <p:spPr>
          <a:xfrm>
            <a:off x="11049000" y="6674703"/>
            <a:ext cx="7010400" cy="830997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Mátészalkai Szakképzési Centrum és a beregszászi II. Rákóczi Ferenc Kárpátaljai Magyar Főiskola </a:t>
            </a:r>
            <a:r>
              <a:rPr lang="hu-HU" sz="16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 szakmai képzésének oklevélátadó ünnepsége – Mátészalka, 2024. június 15. </a:t>
            </a:r>
            <a:endParaRPr lang="hu-HU" sz="1050" dirty="0">
              <a:solidFill>
                <a:schemeClr val="bg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62020" y="8270675"/>
            <a:ext cx="175298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Támogatásban részesítjük a magyar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pedagógusokat, egészségügyi dolgozókat, egyházi személyeket, újságírókat, színészeket, kulturális intézmények munkatársait 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71009" y="7562789"/>
            <a:ext cx="11987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Zrínyi Ilona Kárpátaljai Támogatási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5715000" y="9486900"/>
            <a:ext cx="77724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Keretösszeg: 2,5 milliárd Ft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6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serkés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24496" r="4287" b="16778"/>
          <a:stretch/>
        </p:blipFill>
        <p:spPr bwMode="auto">
          <a:xfrm>
            <a:off x="1320059" y="5610880"/>
            <a:ext cx="6757851" cy="39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ehet, hogy egy kép erről: 1 személy és szöv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5712" r="12901" b="22496"/>
          <a:stretch/>
        </p:blipFill>
        <p:spPr bwMode="auto">
          <a:xfrm>
            <a:off x="9810206" y="5772382"/>
            <a:ext cx="6453051" cy="39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m érhető el leírás a fényképhez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5"/>
          <a:stretch/>
        </p:blipFill>
        <p:spPr bwMode="auto">
          <a:xfrm>
            <a:off x="1338943" y="1534025"/>
            <a:ext cx="6781800" cy="39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557348" y="4268755"/>
            <a:ext cx="6757851" cy="122961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14400" y="4332981"/>
            <a:ext cx="5783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2011 óta működik a Magyar Diaszpóra Tanács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8" name="Picture 6" descr="Lehet, hogy egy kép erről: 7 emb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"/>
          <a:stretch/>
        </p:blipFill>
        <p:spPr bwMode="auto">
          <a:xfrm>
            <a:off x="9810206" y="1534025"/>
            <a:ext cx="6453051" cy="40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9296400" y="4474030"/>
            <a:ext cx="5638800" cy="1229618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9532999" y="4550230"/>
            <a:ext cx="5165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Létrejött a hétvégi magyar iskolák hálózata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685800" y="8461076"/>
            <a:ext cx="6757851" cy="1255178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914400" y="8600803"/>
            <a:ext cx="5913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 támogatás a </a:t>
            </a:r>
            <a:r>
              <a:rPr lang="hu-HU" sz="32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diaszpóraszervezeteknek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9283337" y="8708748"/>
            <a:ext cx="6757851" cy="1007506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9296400" y="8959091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Fiataloknak szóló programok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364478" y="495300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8610599" y="412140"/>
            <a:ext cx="7467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diaszpórával</a:t>
            </a:r>
            <a:endParaRPr lang="hu-HU" sz="48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ehet, hogy egy kép erről: 4 ember és szöv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6" b="12127"/>
          <a:stretch/>
        </p:blipFill>
        <p:spPr bwMode="auto">
          <a:xfrm>
            <a:off x="8206026" y="5061344"/>
            <a:ext cx="6565888" cy="533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ehet, hogy egy kép erről: 4 ember és Ovális Ir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4" y="1198412"/>
            <a:ext cx="7174570" cy="43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04799" y="493643"/>
            <a:ext cx="10234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4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 kapcsolatban vagyunk a diaszpóra közösségekkel</a:t>
            </a:r>
            <a:endParaRPr lang="hu-HU" sz="5400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143000" y="3695698"/>
            <a:ext cx="7391400" cy="646331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Közösségi rendezvények</a:t>
            </a:r>
            <a:endParaRPr lang="hu-HU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Lehet, hogy egy kép erről: 6 ember és szöv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88056"/>
            <a:ext cx="7773125" cy="422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0896600" y="28008"/>
            <a:ext cx="7244486" cy="1200329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Regionális Értekezletek</a:t>
            </a:r>
            <a:endParaRPr lang="hu-HU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28749" y="1878330"/>
            <a:ext cx="1021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Személyesen vagy online veszünk részt a régiós rendezvényeken</a:t>
            </a:r>
            <a:endParaRPr lang="hu-HU" sz="4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0894423" y="5099052"/>
            <a:ext cx="7214709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Regionális Diaszpóra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Értekezlet, </a:t>
            </a:r>
            <a:r>
              <a:rPr lang="hu-HU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Washinton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D.C., 2024. április 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216912" y="9736161"/>
            <a:ext cx="6565888" cy="646331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</a:t>
            </a: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Magyar-Német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Katolikus Nyári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Fesztivál, Dortmund 2024. június</a:t>
            </a:r>
            <a:endParaRPr lang="hu-HU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4115162" y="8543084"/>
            <a:ext cx="3863340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Cali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(Kolumbia), 2024. augusztus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ehet, hogy egy kép erről: 4 ember">
            <a:extLst>
              <a:ext uri="{FF2B5EF4-FFF2-40B4-BE49-F238E27FC236}">
                <a16:creationId xmlns:a16="http://schemas.microsoft.com/office/drawing/2014/main" id="{9CE5E65D-8660-2A60-C234-63F01F96A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9" b="18898"/>
          <a:stretch/>
        </p:blipFill>
        <p:spPr bwMode="auto">
          <a:xfrm>
            <a:off x="383177" y="2407387"/>
            <a:ext cx="16576240" cy="48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81000" y="211183"/>
            <a:ext cx="16570224" cy="2011538"/>
          </a:xfrm>
          <a:prstGeom prst="rect">
            <a:avLst/>
          </a:prstGeom>
          <a:noFill/>
        </p:spPr>
        <p:txBody>
          <a:bodyPr wrap="square" lIns="163283" tIns="81642" rIns="163283" bIns="81642" rtlCol="0">
            <a:spAutoFit/>
          </a:bodyPr>
          <a:lstStyle/>
          <a:p>
            <a:r>
              <a:rPr lang="hu-HU" sz="60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Diaszpóra Tanács</a:t>
            </a:r>
          </a:p>
          <a:p>
            <a:r>
              <a:rPr lang="hu-HU" sz="60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XII. Ülés – 2023. november 16.</a:t>
            </a:r>
            <a:endParaRPr lang="hu-HU" sz="60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36795" y="8771065"/>
            <a:ext cx="17122030" cy="709263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3" tIns="81642" rIns="163283" bIns="81642" rtlCol="0" anchor="ctr"/>
          <a:lstStyle/>
          <a:p>
            <a:pPr algn="ctr"/>
            <a:r>
              <a:rPr lang="hu-HU" sz="36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 került </a:t>
            </a:r>
            <a:r>
              <a:rPr lang="hu-HU" sz="36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regionális elnökök megválasztására</a:t>
            </a:r>
            <a:endParaRPr lang="hu-HU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9718756" y="6857094"/>
            <a:ext cx="7238999" cy="40011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MDT XII. ülése – 2023. nove</a:t>
            </a:r>
            <a:r>
              <a:rPr lang="hu-HU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hu-HU" sz="20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 16.</a:t>
            </a:r>
            <a:endParaRPr lang="hu-HU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58566" y="7352606"/>
            <a:ext cx="7910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solidFill>
                  <a:srgbClr val="00B0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 országból </a:t>
            </a:r>
            <a:r>
              <a:rPr lang="hu-HU" sz="4000" b="1" dirty="0" smtClean="0">
                <a:solidFill>
                  <a:srgbClr val="00B0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 </a:t>
            </a:r>
            <a:r>
              <a:rPr lang="hu-HU" sz="4000" b="1" dirty="0">
                <a:solidFill>
                  <a:srgbClr val="00B0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</a:t>
            </a:r>
            <a:r>
              <a:rPr lang="hu-HU" sz="4000" dirty="0">
                <a:solidFill>
                  <a:srgbClr val="00B0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vett részt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766255" y="74014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 közel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b="1" dirty="0">
                <a:solidFill>
                  <a:srgbClr val="00B08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szervezettel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vagyunk folyamatos kapcsolatban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83177" y="8063179"/>
            <a:ext cx="7910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4 fő</a:t>
            </a:r>
            <a:endParaRPr lang="hu-HU" sz="4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7315200" y="9578024"/>
            <a:ext cx="9723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Nyugat-Európa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4000" b="1" dirty="0" err="1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Zennyessy</a:t>
            </a:r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László</a:t>
            </a:r>
            <a:endParaRPr lang="hu-HU" sz="4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515007" y="6219568"/>
            <a:ext cx="9238594" cy="3343531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97200" y="152400"/>
            <a:ext cx="2364828" cy="13716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73739" y="1279729"/>
            <a:ext cx="9811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 </a:t>
            </a:r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külön pályázat a diaszpórának</a:t>
            </a:r>
            <a:endParaRPr lang="hu-HU" sz="36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494403" y="2165340"/>
            <a:ext cx="9220199" cy="3810000"/>
          </a:xfrm>
          <a:prstGeom prst="rect">
            <a:avLst/>
          </a:prstGeom>
          <a:solidFill>
            <a:srgbClr val="FF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10210799" y="1907554"/>
            <a:ext cx="7809828" cy="2123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871171" y="3952650"/>
            <a:ext cx="86402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Keretösszeg: </a:t>
            </a:r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millió Ft</a:t>
            </a:r>
          </a:p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Pályázható összeg:                  </a:t>
            </a:r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ezer–5 millió Ft</a:t>
            </a:r>
            <a:endParaRPr lang="hu-HU" sz="4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316503" y="2013658"/>
            <a:ext cx="74615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232 pályázat érkezett a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diaszpórából </a:t>
            </a:r>
            <a:endParaRPr lang="hu-HU" sz="4000" b="1" dirty="0" smtClean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996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millió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forrásigénnyel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384345" y="402183"/>
            <a:ext cx="1647785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6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pályázat</a:t>
            </a:r>
            <a:endParaRPr lang="en-US" sz="66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602042" y="6438900"/>
            <a:ext cx="9859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Idén együtt támogattuk: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szervezeteket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és a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cserkészet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endParaRPr lang="hu-HU" sz="3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működés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t,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fejlesztés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és a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programok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at,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rendezvények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endParaRPr lang="hu-HU" sz="3600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70454" y="2282962"/>
            <a:ext cx="9144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Együttműködő Nemzet </a:t>
            </a:r>
            <a:endParaRPr lang="hu-HU" sz="40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spcAft>
                <a:spcPts val="600"/>
              </a:spcAft>
            </a:pP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10210799" y="4065634"/>
            <a:ext cx="7809828" cy="2123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10316503" y="4158078"/>
            <a:ext cx="74615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500 millió forintos keretből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 pályázatot támogattunk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10210798" y="6438900"/>
            <a:ext cx="7842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Európa: 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99 pályázatot </a:t>
            </a:r>
            <a:endParaRPr lang="hu-HU" sz="4000" b="1" dirty="0" smtClean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232 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750 000 </a:t>
            </a:r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Ft-tal</a:t>
            </a:r>
            <a:endParaRPr lang="hu-HU" sz="4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10126019" y="7988962"/>
            <a:ext cx="7842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20 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pályázatot </a:t>
            </a:r>
            <a:endParaRPr lang="hu-HU" sz="4000" b="1" dirty="0" smtClean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50 700 </a:t>
            </a:r>
            <a:r>
              <a:rPr lang="hu-HU" sz="4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000 </a:t>
            </a:r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Ft-tal</a:t>
            </a:r>
            <a:endParaRPr lang="hu-HU" sz="40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76687" y="-9796"/>
            <a:ext cx="5863269" cy="340069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9648" y="4152900"/>
            <a:ext cx="17029602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00"/>
              </a:lnSpc>
            </a:pPr>
            <a:r>
              <a:rPr lang="hu-HU" sz="80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Együttműködő nemzet éve </a:t>
            </a:r>
            <a:endParaRPr lang="hu-HU" sz="80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8600"/>
              </a:lnSpc>
            </a:pPr>
            <a:r>
              <a:rPr lang="hu-HU" sz="80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Kárpát-medencében és </a:t>
            </a:r>
          </a:p>
          <a:p>
            <a:pPr algn="ctr">
              <a:lnSpc>
                <a:spcPts val="8600"/>
              </a:lnSpc>
            </a:pPr>
            <a:r>
              <a:rPr lang="hu-HU" sz="80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világban</a:t>
            </a:r>
            <a:endParaRPr lang="hu-HU" sz="80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1259569" y="8440341"/>
            <a:ext cx="70284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hu-HU" sz="42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Szilágyi Péter</a:t>
            </a:r>
            <a:endParaRPr lang="en-US" sz="42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4788"/>
              </a:lnSpc>
            </a:pPr>
            <a:r>
              <a:rPr lang="en-US" sz="4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nemzetpolitikáért</a:t>
            </a:r>
            <a:r>
              <a:rPr lang="en-US" sz="4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felelős</a:t>
            </a:r>
            <a:r>
              <a:rPr lang="en-US" sz="4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helyettes államtitkár</a:t>
            </a:r>
            <a:endParaRPr lang="en-US" sz="4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74423" y="1259223"/>
            <a:ext cx="15413261" cy="830997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260 </a:t>
            </a:r>
            <a:r>
              <a:rPr lang="hu-HU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iskola </a:t>
            </a:r>
            <a:r>
              <a:rPr lang="hu-HU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világban</a:t>
            </a:r>
            <a:endParaRPr lang="hu-HU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53959" y="3540034"/>
            <a:ext cx="8134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több mint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fő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hétvégi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iskolai munkát végző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szakképzett pedagógusok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száma szerte a világon,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akiknek munkáját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önkéntesek és szülők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segítik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88771" y="2171700"/>
            <a:ext cx="7969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Közel </a:t>
            </a:r>
            <a:r>
              <a:rPr lang="hu-HU" sz="40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11 000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gyermek </a:t>
            </a:r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oktatását végzik</a:t>
            </a:r>
          </a:p>
        </p:txBody>
      </p:sp>
      <p:sp>
        <p:nvSpPr>
          <p:cNvPr id="8" name="Téglalap 7"/>
          <p:cNvSpPr/>
          <p:nvPr/>
        </p:nvSpPr>
        <p:spPr>
          <a:xfrm>
            <a:off x="8688853" y="2476500"/>
            <a:ext cx="9600148" cy="4047262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Legnagyobb iskolák: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Müncheni Hétvégi Magyar Iskola és Óvoda (187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Nyelvet Tanítók Társasága hétvégi magyar iskolája, Frankfurt (170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Iglice Egylet hétvégi magyar iskolája, Prága (150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Iskola és Kulturális Egyesület, </a:t>
            </a:r>
            <a:r>
              <a:rPr lang="hu-HU" sz="2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Guildford</a:t>
            </a: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(130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Zürichi Magyar Iskola és Óvoda (124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Iskola Cambridge (120 fő</a:t>
            </a:r>
            <a:r>
              <a:rPr lang="hu-HU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Chicago-i</a:t>
            </a:r>
            <a:r>
              <a:rPr lang="hu-HU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Csík Hágó Magyar Iskola és </a:t>
            </a:r>
            <a:r>
              <a:rPr lang="hu-HU" sz="27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Óvoda (103 fő)</a:t>
            </a:r>
            <a:endParaRPr lang="hu-HU" sz="2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688852" y="6896100"/>
            <a:ext cx="9600148" cy="2800767"/>
          </a:xfrm>
          <a:prstGeom prst="rect">
            <a:avLst/>
          </a:prstGeom>
          <a:solidFill>
            <a:srgbClr val="FFDCC9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Legnagyobb iskolai hálózatok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Bécsi szervezetek (500 fő)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Ausztráliai Magyar Pedagógusok Egyesülete tagszervezetei (490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Bajorországi Magyar Iskola (376 fő)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hu-HU" sz="27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Baden-Württembergi Konzuli Magyar Iskola (368 fő)</a:t>
            </a:r>
          </a:p>
        </p:txBody>
      </p:sp>
      <p:sp>
        <p:nvSpPr>
          <p:cNvPr id="10" name="Téglalap 9"/>
          <p:cNvSpPr/>
          <p:nvPr/>
        </p:nvSpPr>
        <p:spPr>
          <a:xfrm>
            <a:off x="488772" y="7505700"/>
            <a:ext cx="820008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Folyamatosan alakulnak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iskolák</a:t>
            </a:r>
          </a:p>
          <a:p>
            <a:pPr>
              <a:spcAft>
                <a:spcPts val="1200"/>
              </a:spcAft>
            </a:pP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Legújabbak: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Tokió, Szingapúr (2022), Krakkó (2023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Szófia (2024)</a:t>
            </a:r>
            <a:endParaRPr lang="hu-HU" sz="36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560490" y="326390"/>
            <a:ext cx="1647785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6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</a:t>
            </a:r>
            <a:endParaRPr lang="en-US" sz="66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8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2" name="Téglalap 21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258416" y="7591575"/>
            <a:ext cx="17466365" cy="2695426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88235" y="6760577"/>
            <a:ext cx="9568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8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</a:t>
            </a:r>
            <a:r>
              <a:rPr lang="hu-HU" sz="44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résztvevő 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  <a:r>
              <a:rPr lang="hu-HU" sz="44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4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országból</a:t>
            </a:r>
          </a:p>
        </p:txBody>
      </p:sp>
      <p:sp>
        <p:nvSpPr>
          <p:cNvPr id="11" name="Téglalap 10"/>
          <p:cNvSpPr/>
          <p:nvPr/>
        </p:nvSpPr>
        <p:spPr>
          <a:xfrm>
            <a:off x="468463" y="1850773"/>
            <a:ext cx="16550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után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újra személyesen</a:t>
            </a:r>
            <a:r>
              <a:rPr lang="hu-HU" sz="40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találkozhattunk</a:t>
            </a:r>
            <a:endParaRPr lang="hu-HU" sz="4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98441" y="8224897"/>
            <a:ext cx="16891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nemzetpolitikai programok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aktualitásai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tudatosság, önbecsülés, hagyományőrzés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identitást formáló lehetőségei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gyermekeket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érintő veszélyek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azok kezelése napjainkban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jó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gyakorlatok és módszerek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környezetnevelésben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hagyományőrzésben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98441" y="7591574"/>
            <a:ext cx="9568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idei találkozó témái:</a:t>
            </a:r>
            <a:endParaRPr lang="hu-HU" sz="32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398441" y="190500"/>
            <a:ext cx="1647785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0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VII. Hétvégi magyar iskolák találkozója</a:t>
            </a:r>
            <a:endParaRPr lang="en-US" sz="60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517592" y="1081515"/>
            <a:ext cx="16550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hu-HU" sz="48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április 13.</a:t>
            </a:r>
            <a:endParaRPr lang="hu-HU" sz="48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Lehet, hogy egy kép erről: 4 ember és tanuló ember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" t="34942" r="611" b="22542"/>
          <a:stretch/>
        </p:blipFill>
        <p:spPr bwMode="auto">
          <a:xfrm>
            <a:off x="258417" y="2583508"/>
            <a:ext cx="17466365" cy="41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églalap 20"/>
          <p:cNvSpPr/>
          <p:nvPr/>
        </p:nvSpPr>
        <p:spPr>
          <a:xfrm>
            <a:off x="8458200" y="6762631"/>
            <a:ext cx="95685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44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8 fő</a:t>
            </a:r>
            <a:endParaRPr lang="hu-HU" sz="4000" b="1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9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22" r="3341"/>
          <a:stretch/>
        </p:blipFill>
        <p:spPr bwMode="auto">
          <a:xfrm>
            <a:off x="9829800" y="1947360"/>
            <a:ext cx="8520926" cy="351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822518" y="22860"/>
            <a:ext cx="2501316" cy="145076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27308" y="1910530"/>
            <a:ext cx="9448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diaszpórában magyar nyelvet és kultúrát tanító szakember akkreditált szakirányú továbbképzés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200742" y="266700"/>
            <a:ext cx="1684019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hu-HU" sz="66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 támogatása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77398" y="3704299"/>
            <a:ext cx="902595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Eddig összesen 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fő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vehette át oklevelét</a:t>
            </a:r>
          </a:p>
          <a:p>
            <a:pPr lvl="0">
              <a:spcAft>
                <a:spcPts val="600"/>
              </a:spcAft>
            </a:pPr>
            <a:r>
              <a:rPr lang="hu-HU" sz="36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15 fő</a:t>
            </a:r>
            <a:endParaRPr lang="hu-HU" sz="3600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555247" y="5477077"/>
            <a:ext cx="17457848" cy="1427648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200742" y="1264199"/>
            <a:ext cx="18288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Szakmai partnerünk: </a:t>
            </a:r>
            <a:r>
              <a:rPr lang="hu-HU" sz="36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győri Széchenyi István Egyetem Apáczai Csere János Kara</a:t>
            </a:r>
            <a:endParaRPr lang="hu-HU" sz="3600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92638" y="5590736"/>
            <a:ext cx="1716564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ÚJ: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Idén </a:t>
            </a:r>
            <a:r>
              <a:rPr lang="hu-HU" sz="36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Mesterkurzus </a:t>
            </a:r>
            <a:r>
              <a:rPr lang="hu-HU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diaszpórában magyar nyelvet és kultúrát tanító pedagógusok számára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című képzés 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indult, 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 a </a:t>
            </a:r>
            <a:r>
              <a:rPr lang="hu-HU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képzés folytatása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618969" y="6904725"/>
            <a:ext cx="12652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Azoknak,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akik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 elvégezték az alap továbbképzést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18969" y="8227396"/>
            <a:ext cx="17553857" cy="1877437"/>
          </a:xfrm>
          <a:prstGeom prst="rect">
            <a:avLst/>
          </a:prstGeom>
          <a:solidFill>
            <a:srgbClr val="FFDFCD"/>
          </a:solidFill>
        </p:spPr>
        <p:txBody>
          <a:bodyPr wrap="square">
            <a:spAutoFit/>
          </a:bodyPr>
          <a:lstStyle/>
          <a:p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képzés eredményeképpen készült el 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Pedagógiai Projektek a Diaszpóra Hétvégi Magyar Iskoláiban</a:t>
            </a:r>
            <a:r>
              <a:rPr lang="hu-HU" sz="32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című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2022-es és </a:t>
            </a:r>
            <a:r>
              <a:rPr lang="hu-HU" sz="32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2024-es kötet</a:t>
            </a:r>
          </a:p>
          <a:p>
            <a:r>
              <a:rPr lang="hu-HU" sz="26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</a:t>
            </a:r>
            <a:r>
              <a:rPr lang="hu-HU" sz="2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://diaszpora.sze.hu/images/Apaczai_Diaszpora_2022.pdf</a:t>
            </a:r>
            <a:r>
              <a:rPr lang="hu-H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26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2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https://diaszpora.sze.hu/images/Diaszpora_kotet%202024_projektek_a_fenntarthatosag_jegyeben_0712.pdf</a:t>
            </a:r>
            <a:r>
              <a:rPr lang="hu-H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84135" y="7562559"/>
            <a:ext cx="11591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21 fő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vesz részt a 2024/2025-ös képzésben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12175257" y="7549497"/>
            <a:ext cx="5077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36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6 fő</a:t>
            </a:r>
            <a:endParaRPr lang="hu-HU" sz="3200" b="1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4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00742" y="266700"/>
            <a:ext cx="1684019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hu-HU" sz="66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 támogatása</a:t>
            </a:r>
            <a:endParaRPr lang="en-US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9263" r="32529" b="56622"/>
          <a:stretch/>
        </p:blipFill>
        <p:spPr bwMode="auto">
          <a:xfrm>
            <a:off x="9011751" y="3443682"/>
            <a:ext cx="9476386" cy="30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95017" y="1242892"/>
            <a:ext cx="841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</a:t>
            </a:r>
            <a:r>
              <a:rPr lang="hu-HU" sz="3600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tananyagmegosztó felület</a:t>
            </a:r>
          </a:p>
        </p:txBody>
      </p:sp>
      <p:sp>
        <p:nvSpPr>
          <p:cNvPr id="16" name="Téglalap 15"/>
          <p:cNvSpPr/>
          <p:nvPr/>
        </p:nvSpPr>
        <p:spPr>
          <a:xfrm>
            <a:off x="303068" y="2755614"/>
            <a:ext cx="4437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Apáczai Hírlevél</a:t>
            </a:r>
          </a:p>
        </p:txBody>
      </p:sp>
      <p:sp>
        <p:nvSpPr>
          <p:cNvPr id="18" name="Téglalap 17"/>
          <p:cNvSpPr/>
          <p:nvPr/>
        </p:nvSpPr>
        <p:spPr>
          <a:xfrm>
            <a:off x="303068" y="7608026"/>
            <a:ext cx="8634807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ÚJ: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b="1" dirty="0" err="1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Podcast-sorozat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indult 2023 őszétől a diaszpórában folyó oktatásról</a:t>
            </a:r>
          </a:p>
        </p:txBody>
      </p:sp>
      <p:sp>
        <p:nvSpPr>
          <p:cNvPr id="19" name="Téglalap 18"/>
          <p:cNvSpPr/>
          <p:nvPr/>
        </p:nvSpPr>
        <p:spPr>
          <a:xfrm>
            <a:off x="248287" y="9418414"/>
            <a:ext cx="8545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https://diaszpora.sze.hu/diaszpora-podcast</a:t>
            </a:r>
            <a:r>
              <a:rPr lang="hu-HU" sz="32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90005" y="4416335"/>
            <a:ext cx="8462109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ÚJ: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negyedévente megjelenő,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szakmai folyóirat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indult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Diaszpóra–Kultúra–Nevelés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címmel</a:t>
            </a:r>
          </a:p>
        </p:txBody>
      </p:sp>
      <p:sp>
        <p:nvSpPr>
          <p:cNvPr id="3" name="Téglalap 2"/>
          <p:cNvSpPr/>
          <p:nvPr/>
        </p:nvSpPr>
        <p:spPr>
          <a:xfrm>
            <a:off x="617193" y="1889223"/>
            <a:ext cx="11743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https://szelearning.sze.hu/course/index.php?categoryid=79 </a:t>
            </a:r>
            <a:r>
              <a:rPr lang="hu-HU" sz="32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/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Diaszpóra-Kultúrális-Nevelés fejlé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00" y="6724659"/>
            <a:ext cx="9058366" cy="307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617193" y="3479168"/>
            <a:ext cx="8247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200" u="sng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https://diaszpora.sze.hu/apaczai-hirlevel-1</a:t>
            </a:r>
            <a:endParaRPr lang="hu-HU" sz="3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91140" y="6819900"/>
            <a:ext cx="8059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https://diaszpora.sze.hu/szakmaifolyoirat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4889862" y="2741641"/>
            <a:ext cx="12788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lényeges információ elérhető a lehetőségekről </a:t>
            </a:r>
            <a:endParaRPr lang="hu-HU" sz="3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2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185502" y="1300467"/>
            <a:ext cx="10675414" cy="2143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00742" y="266700"/>
            <a:ext cx="1684019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hu-HU" sz="6600" cap="all" dirty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 támogatása</a:t>
            </a:r>
            <a:endParaRPr lang="en-US" sz="66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61257" y="1300467"/>
            <a:ext cx="9400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Szakértői testület </a:t>
            </a:r>
          </a:p>
        </p:txBody>
      </p:sp>
      <p:sp>
        <p:nvSpPr>
          <p:cNvPr id="16" name="Téglalap 15"/>
          <p:cNvSpPr/>
          <p:nvPr/>
        </p:nvSpPr>
        <p:spPr>
          <a:xfrm>
            <a:off x="548640" y="3214007"/>
            <a:ext cx="8603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200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Tagja: </a:t>
            </a:r>
            <a:r>
              <a:rPr lang="hu-HU" sz="3200" b="1" dirty="0" err="1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Szádeczky-Kardoss</a:t>
            </a:r>
            <a:r>
              <a:rPr lang="hu-HU" sz="32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Csilla </a:t>
            </a:r>
            <a:r>
              <a:rPr lang="hu-HU" sz="3200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(Bajorországi </a:t>
            </a:r>
            <a:r>
              <a:rPr lang="hu-HU" sz="32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Iskola Müncheni Hétvégi Magyar </a:t>
            </a:r>
            <a:r>
              <a:rPr lang="hu-HU" sz="3200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Iskolája)</a:t>
            </a:r>
            <a:endParaRPr lang="hu-HU" sz="3200" b="1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21922" y="2013678"/>
            <a:ext cx="10273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lismert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diaszpóra oktatása terén tevékenykedő 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személyekből áll</a:t>
            </a:r>
            <a:endParaRPr lang="hu-HU" sz="3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35428" y="8089033"/>
            <a:ext cx="16678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Apáczai-napok Tudományos Konferencia – Diaszpóra Szekció</a:t>
            </a:r>
          </a:p>
        </p:txBody>
      </p:sp>
      <p:sp>
        <p:nvSpPr>
          <p:cNvPr id="24" name="Téglalap 23"/>
          <p:cNvSpPr/>
          <p:nvPr/>
        </p:nvSpPr>
        <p:spPr>
          <a:xfrm>
            <a:off x="801609" y="8860234"/>
            <a:ext cx="17720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6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 is megvalósul</a:t>
            </a:r>
            <a:endParaRPr lang="hu-HU" sz="36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Lehet, hogy egy kép erről: 11 ember, tanuló emberek, asztal és szöv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/>
          <a:stretch/>
        </p:blipFill>
        <p:spPr bwMode="auto">
          <a:xfrm>
            <a:off x="9374678" y="1300467"/>
            <a:ext cx="8938271" cy="67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621922" y="6087359"/>
            <a:ext cx="87768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alkalmakról és a regisztráció módjáról az Apáczai Hírlevélben tájékoztatunk </a:t>
            </a:r>
            <a:endParaRPr lang="hu-HU" sz="3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85502" y="5219700"/>
            <a:ext cx="9400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</a:t>
            </a:r>
            <a:r>
              <a:rPr lang="hu-HU" sz="3600" b="1" dirty="0" err="1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worshopok</a:t>
            </a:r>
            <a:endParaRPr lang="hu-HU" sz="36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54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20341" y="0"/>
            <a:ext cx="2501316" cy="1450764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222513" y="266700"/>
            <a:ext cx="1684019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hu-HU" sz="6600" cap="all" dirty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 támogatása</a:t>
            </a:r>
            <a:endParaRPr lang="en-US" sz="66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 descr="Nem érhető el leírás a fényképhez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12111"/>
          <a:stretch/>
        </p:blipFill>
        <p:spPr bwMode="auto">
          <a:xfrm>
            <a:off x="5151563" y="3364204"/>
            <a:ext cx="6659437" cy="59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13805" y="2400300"/>
            <a:ext cx="86694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Hétvégi Magyar Iskolák Oktatási Konferenciája </a:t>
            </a:r>
          </a:p>
          <a:p>
            <a:pPr lvl="0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(London, 2023. október 21.)</a:t>
            </a:r>
          </a:p>
        </p:txBody>
      </p:sp>
      <p:pic>
        <p:nvPicPr>
          <p:cNvPr id="8196" name="Picture 4" descr="Nem érhető el leírás a fényképhez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22445"/>
          <a:stretch/>
        </p:blipFill>
        <p:spPr bwMode="auto">
          <a:xfrm>
            <a:off x="542108" y="3364204"/>
            <a:ext cx="4648200" cy="50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mit-ny.org/data/kepek/2000/eredeti/25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257" y="3346787"/>
            <a:ext cx="7010400" cy="427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10820779" y="2410097"/>
            <a:ext cx="72537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Amerikai Magyar iskolák IX. Találkozója</a:t>
            </a:r>
          </a:p>
          <a:p>
            <a:pPr lvl="0"/>
            <a:r>
              <a:rPr lang="hu-H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(online, 2023. október 15.)</a:t>
            </a:r>
          </a:p>
        </p:txBody>
      </p:sp>
      <p:sp>
        <p:nvSpPr>
          <p:cNvPr id="10" name="Téglalap 9"/>
          <p:cNvSpPr/>
          <p:nvPr/>
        </p:nvSpPr>
        <p:spPr>
          <a:xfrm>
            <a:off x="489926" y="1439661"/>
            <a:ext cx="13432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Támogatjuk a kiemelt </a:t>
            </a:r>
            <a:r>
              <a:rPr lang="hu-HU" sz="36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oktatási fórumok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a diaszpórában</a:t>
            </a:r>
          </a:p>
        </p:txBody>
      </p:sp>
    </p:spTree>
    <p:extLst>
      <p:ext uri="{BB962C8B-B14F-4D97-AF65-F5344CB8AC3E}">
        <p14:creationId xmlns:p14="http://schemas.microsoft.com/office/powerpoint/2010/main" val="3056704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36850" y="266700"/>
            <a:ext cx="15699399" cy="261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600" cap="all" dirty="0" err="1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KŐrösi</a:t>
            </a:r>
            <a:r>
              <a:rPr lang="hu-HU" sz="66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Csoma </a:t>
            </a:r>
            <a:r>
              <a:rPr lang="hu-HU" sz="6600" cap="all" dirty="0" err="1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sándor</a:t>
            </a:r>
            <a:r>
              <a:rPr lang="hu-HU" sz="66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 2023/2024 </a:t>
            </a:r>
            <a:r>
              <a:rPr lang="hu-HU" sz="66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Északi félteke</a:t>
            </a:r>
            <a:endParaRPr lang="en-US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6848"/>
              </a:lnSpc>
            </a:pPr>
            <a:endParaRPr lang="en-US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0" y="2306867"/>
            <a:ext cx="1730274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Megkezdődött a külföldi programszakasz</a:t>
            </a:r>
          </a:p>
          <a:p>
            <a:pPr>
              <a:spcAft>
                <a:spcPts val="600"/>
              </a:spcAft>
            </a:pP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szeptember 15.–2025. június 15.</a:t>
            </a:r>
            <a:endParaRPr lang="hu-HU" sz="40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11353800" y="2306867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 ösztöndíjas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teljesít szolgálatot</a:t>
            </a:r>
            <a:endParaRPr lang="hu-HU" sz="40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609600" y="4035725"/>
            <a:ext cx="17302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40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Németország: 15 ösztöndíjas</a:t>
            </a:r>
            <a:endParaRPr lang="hu-HU" sz="4000" b="1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6" name="Tábláza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24830"/>
              </p:ext>
            </p:extLst>
          </p:nvPr>
        </p:nvGraphicFramePr>
        <p:xfrm>
          <a:off x="609600" y="4991100"/>
          <a:ext cx="16444329" cy="4866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0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6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6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Város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Fogadószervezet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Ösztöndíjas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Tevékenység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Köln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Kölni Érsekség Római Katolikus Magyar Lelkészsége (Kölni Hétvégi Magyar Iskola)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Galambos Csongor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Néptánc oktatás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gyerekeknek, gyermekfoglalkozások tartása,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nyelv oktatás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kulturális programok szervezése.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Hagen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Vadrózsa Magyar Kulturális Egyesület (non profit)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Dortmund</a:t>
                      </a: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Dortmundi Magyar Kulturális Közösség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984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Frankfurt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8524" marR="5852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Gyermek- és Ifjúsági Táncsportegyesület Cifra Frankfurt</a:t>
                      </a:r>
                    </a:p>
                  </a:txBody>
                  <a:tcPr marL="58524" marR="5852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Kádár Orsolya</a:t>
                      </a:r>
                    </a:p>
                  </a:txBody>
                  <a:tcPr marL="58524" marR="5852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Néptánc oktatás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gyerekeknek, gyermekfoglalkozások tartása.</a:t>
                      </a:r>
                    </a:p>
                  </a:txBody>
                  <a:tcPr marL="58524" marR="5852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8524" marR="58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Csodaország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Játék- és Tanulókör a magyar nyelvért és kultúráért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Kapornaky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Veronika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nyelv</a:t>
                      </a:r>
                      <a:r>
                        <a:rPr lang="hu-HU" sz="2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oktatás,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gyermekfoglalkozások tartása.</a:t>
                      </a:r>
                    </a:p>
                  </a:txBody>
                  <a:tcPr marL="58524" marR="5852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178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615487"/>
              </p:ext>
            </p:extLst>
          </p:nvPr>
        </p:nvGraphicFramePr>
        <p:xfrm>
          <a:off x="990600" y="342900"/>
          <a:ext cx="16478912" cy="950747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194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4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4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4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Hamburg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Hamburgi Magyarok Egyesülete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e.V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Dosztán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Kornélia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nyelv</a:t>
                      </a:r>
                      <a:r>
                        <a:rPr lang="hu-HU" sz="2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oktatás,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gyermekfoglalkozások tartása.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Augsburg,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Kempten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Neu-Ulm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Neuburg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Szent László Magyar Katolikus Misszió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Orcskai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Marianna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Közösségszervezés, rendezvényszervezés.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München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Regös Magyar Néptánc Egyesület München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Kósa Emese Izabella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Gyermekfoglalkozások tartása, rendezvényszervezés.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Regensburg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Müncheni Magyar Intézet Egyesület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Talabos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Andrea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nyelv</a:t>
                      </a:r>
                      <a:r>
                        <a:rPr lang="hu-HU" sz="2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oktatás</a:t>
                      </a:r>
                      <a:r>
                        <a:rPr lang="hu-HU" sz="200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könyvtár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rendezés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Stuttgart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Csöbörcsök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Kulturális Egyesület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Horváth Boglárka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Kulturális programok szervezése, közösségszervezés.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40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Nürnberg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Nürnbergi Magyar Iskola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Szekeres Rita Ágnes, </a:t>
                      </a:r>
                      <a:endParaRPr lang="hu-HU" sz="2000" b="1" dirty="0" smtClean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Avas 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Máté Bendegúz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Néptánc oktatás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gyerekeknek, népi kézművesség, adminisztratív feladatok ellátása, rendezvényszervezés.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40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Nürnbergi Magyar Kultúregyesület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Burg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Kastl-i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Magyar Gimnázium öregdiákjainak ALUMNI közössége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47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Ajtósi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Dürer Cserkészcsapat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04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Berlin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Brunszvik Teréz Társaság a Magyar Nyelv és Kultúra Támogatására Egyesület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Böröndy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Veronika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Magyar nyelv</a:t>
                      </a:r>
                      <a:r>
                        <a:rPr lang="hu-HU" sz="2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oktatás,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közösségszervezés.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04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Berlini Fonó hagyományos magyar tánckultúra bejegyzett egyesület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Szabó Zsombor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Néptánc oktatás 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felnőtteknek.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28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Berlin és </a:t>
                      </a:r>
                      <a:r>
                        <a:rPr lang="hu-HU" sz="2000" dirty="0" err="1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Kastl</a:t>
                      </a: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Külföldi Magyar Cserkészszövetség, 86. sz. Apáczai Csere János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Berlin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Buda Beáta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Adminisztratív feladatok ellátása, kulturális programok szervezése, gyermektáboroztatás.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81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2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50134" marR="501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Nyugat-Európai Magyar Cserkészek Fenntartótestülete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9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Drezda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Mányoki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Ádám </a:t>
                      </a:r>
                      <a:r>
                        <a:rPr lang="hu-HU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Német-Magyar</a:t>
                      </a: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Kulturális Egyesület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Pervai</a:t>
                      </a: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László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Gyermekfoglalkozások tartása, kulturális programok szervezése.</a:t>
                      </a:r>
                    </a:p>
                  </a:txBody>
                  <a:tcPr marL="50134" marR="50134" marT="0" marB="0" anchor="ctr">
                    <a:solidFill>
                      <a:srgbClr val="C9FF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9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Passau</a:t>
                      </a:r>
                    </a:p>
                  </a:txBody>
                  <a:tcPr marL="50134" marR="50134" marT="0" marB="0" anchor="ctr"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Passaui Magyar Intézet Egyesület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Farkas Fanni Réka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Gyermekfoglalkozások tartása, rendezvényszervezés.</a:t>
                      </a:r>
                    </a:p>
                  </a:txBody>
                  <a:tcPr marL="50134" marR="50134" marT="0" marB="0" anchor="ctr">
                    <a:solidFill>
                      <a:srgbClr val="AD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90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568591" y="266700"/>
            <a:ext cx="15699399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6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program</a:t>
            </a:r>
            <a:endParaRPr lang="en-US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217853" y="1333500"/>
            <a:ext cx="1730274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Rákóczi Szövetség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 óta működő programja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diaszpórában élő magyar fiatalok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magyarországi látogatását biztosítja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335276" y="2855323"/>
            <a:ext cx="9189723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 11 programidőszak</a:t>
            </a:r>
          </a:p>
          <a:p>
            <a:pPr lvl="0" algn="ctr">
              <a:spcAft>
                <a:spcPts val="600"/>
              </a:spcAft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tematikus program </a:t>
            </a:r>
          </a:p>
          <a:p>
            <a:pPr lvl="0" algn="ctr">
              <a:spcAft>
                <a:spcPts val="600"/>
              </a:spcAft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(Pünkösd, Advent)</a:t>
            </a:r>
          </a:p>
          <a:p>
            <a:pPr lvl="0" algn="ctr">
              <a:spcAft>
                <a:spcPts val="600"/>
              </a:spcAft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nyári tábor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68592" y="5433273"/>
            <a:ext cx="8956408" cy="4231928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 ország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ból összesen</a:t>
            </a:r>
          </a:p>
          <a:p>
            <a:pPr algn="ctr">
              <a:spcAft>
                <a:spcPts val="600"/>
              </a:spcAft>
            </a:pP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656 fiatal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vett, illetve vesz részt</a:t>
            </a:r>
          </a:p>
          <a:p>
            <a:pPr lvl="2"/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Észak-Amerika: 218 fő</a:t>
            </a:r>
          </a:p>
          <a:p>
            <a:pPr lvl="2"/>
            <a:r>
              <a:rPr lang="hu-HU" sz="3200" b="1" dirty="0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Európa: 197 fő (Németország: 50 fő)</a:t>
            </a:r>
          </a:p>
          <a:p>
            <a:pPr lvl="2"/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Ausztrália és Óceánia: 125 fő</a:t>
            </a:r>
          </a:p>
          <a:p>
            <a:pPr lvl="2"/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Dél-Amerika: 55 fő</a:t>
            </a:r>
          </a:p>
          <a:p>
            <a:pPr lvl="2"/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Izrael: 54 fő</a:t>
            </a:r>
          </a:p>
          <a:p>
            <a:pPr lvl="2"/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Afrika: 7 fő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2" name="Picture 4" descr="Lehet, hogy egy kép erről: 5 ember, Ovális Iroda és szöv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062" y="2767888"/>
            <a:ext cx="8750938" cy="58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9538062" y="8592938"/>
            <a:ext cx="8073948" cy="36933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Izraeli magyar fiatalok látogatása a Sándor-palotában –2024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július 16.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95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ehet, hogy egy kép erről: 3 ember és szöv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5443" r="4405" b="4257"/>
          <a:stretch/>
        </p:blipFill>
        <p:spPr bwMode="auto">
          <a:xfrm>
            <a:off x="11128675" y="2592209"/>
            <a:ext cx="7225841" cy="55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/>
          <p:cNvSpPr txBox="1"/>
          <p:nvPr/>
        </p:nvSpPr>
        <p:spPr>
          <a:xfrm>
            <a:off x="756553" y="309968"/>
            <a:ext cx="1647785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66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Iskolatáborok</a:t>
            </a:r>
            <a:endParaRPr lang="en-US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685516" y="1296701"/>
            <a:ext cx="15545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Külföldi Magyar Cserkészszövetség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programja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99406" y="1904087"/>
            <a:ext cx="18222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2018-tól valósul meg több helyszínen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hagyományos </a:t>
            </a:r>
            <a:r>
              <a:rPr lang="hu-H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Fillmore-i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tábor</a:t>
            </a:r>
          </a:p>
        </p:txBody>
      </p:sp>
      <p:grpSp>
        <p:nvGrpSpPr>
          <p:cNvPr id="12" name="Group 3"/>
          <p:cNvGrpSpPr/>
          <p:nvPr/>
        </p:nvGrpSpPr>
        <p:grpSpPr>
          <a:xfrm>
            <a:off x="751657" y="2488862"/>
            <a:ext cx="17355097" cy="682650"/>
            <a:chOff x="43729" y="3436998"/>
            <a:chExt cx="3752848" cy="3479800"/>
          </a:xfrm>
          <a:solidFill>
            <a:srgbClr val="00CC99"/>
          </a:solidFill>
        </p:grpSpPr>
        <p:sp>
          <p:nvSpPr>
            <p:cNvPr id="13" name="Freeform 4"/>
            <p:cNvSpPr/>
            <p:nvPr/>
          </p:nvSpPr>
          <p:spPr>
            <a:xfrm>
              <a:off x="43729" y="3436998"/>
              <a:ext cx="3752848" cy="3479800"/>
            </a:xfrm>
            <a:custGeom>
              <a:avLst/>
              <a:gdLst/>
              <a:ahLst/>
              <a:cxnLst/>
              <a:rect l="l" t="t" r="r" b="b"/>
              <a:pathLst>
                <a:path w="3752848" h="3479800">
                  <a:moveTo>
                    <a:pt x="0" y="0"/>
                  </a:moveTo>
                  <a:lnTo>
                    <a:pt x="3752848" y="0"/>
                  </a:lnTo>
                  <a:lnTo>
                    <a:pt x="3752848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" name="Téglalap 14"/>
          <p:cNvSpPr/>
          <p:nvPr/>
        </p:nvSpPr>
        <p:spPr>
          <a:xfrm>
            <a:off x="756553" y="2592209"/>
            <a:ext cx="11511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2023-ban 12 helyszínen közel 400 </a:t>
            </a:r>
            <a:r>
              <a:rPr lang="hu-HU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gyermek</a:t>
            </a:r>
            <a:r>
              <a:rPr lang="hu-HU" sz="3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táborozott </a:t>
            </a:r>
            <a:endParaRPr lang="hu-HU" sz="3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2632357" y="8787406"/>
            <a:ext cx="5750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www.diaszporaiskola.org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719000" y="3193313"/>
            <a:ext cx="9372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 is 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megvalósul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program</a:t>
            </a:r>
            <a:endParaRPr lang="hu-HU" sz="3600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381000" y="3851871"/>
            <a:ext cx="10691947" cy="6001643"/>
          </a:xfrm>
          <a:prstGeom prst="rect">
            <a:avLst/>
          </a:prstGeom>
          <a:solidFill>
            <a:srgbClr val="FFDFCD"/>
          </a:solidFill>
        </p:spPr>
        <p:txBody>
          <a:bodyPr wrap="square">
            <a:spAutoFit/>
          </a:bodyPr>
          <a:lstStyle/>
          <a:p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 megvalósult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március 9–14.: III.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Floridai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március 14–17.: III.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Texasi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március 25–29.: I.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Ausztriai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Iskolatábor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március 25–30.: III.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Írország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Diaszpóra Iskolatábor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március 28–április 1.: V.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Dél-Amerika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Diaszpóra Iskolatábor (Buenos Aires, Argentína)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április 23–26.: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Aucklandi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Diaszpóra 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április 23–26.: III. </a:t>
            </a:r>
            <a:r>
              <a:rPr lang="hu-HU" sz="3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Chesteri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Diaszpóra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június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15–22.: I.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Olaszországi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június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24–30.: I. </a:t>
            </a:r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Ciprusi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Diaszpóra Iskolatábor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július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6–20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.: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32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Fillemore</a:t>
            </a:r>
            <a:r>
              <a:rPr lang="hu-HU" sz="3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-i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Magyar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Iskolatábor</a:t>
            </a:r>
            <a:endParaRPr lang="hu-HU" sz="3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2325091" y="7711507"/>
            <a:ext cx="6019800" cy="46166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hu-HU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Dél-Amerikai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Iskolatábor </a:t>
            </a:r>
            <a:endParaRPr lang="hu-HU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2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809897" y="2925782"/>
            <a:ext cx="7467600" cy="3785652"/>
          </a:xfrm>
          <a:prstGeom prst="rect">
            <a:avLst/>
          </a:prstGeom>
          <a:solidFill>
            <a:srgbClr val="FF8B4B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németországi magyarság az egyik legerősebb intézményrendszerrel rendelkező közösség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01" y="1409700"/>
            <a:ext cx="822558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églalap 8"/>
          <p:cNvSpPr/>
          <p:nvPr/>
        </p:nvSpPr>
        <p:spPr>
          <a:xfrm>
            <a:off x="8780101" y="6526768"/>
            <a:ext cx="734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Turul Ház átadása – Hárshegy Cserkészpark, </a:t>
            </a:r>
            <a:r>
              <a:rPr lang="hu-HU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Kastl</a:t>
            </a:r>
            <a:r>
              <a:rPr lang="hu-H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2023. május 21.</a:t>
            </a:r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684744" y="7227838"/>
            <a:ext cx="16460256" cy="2640062"/>
          </a:xfrm>
          <a:prstGeom prst="rect">
            <a:avLst/>
          </a:prstGeom>
          <a:solidFill>
            <a:srgbClr val="FFD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905000" y="7393707"/>
            <a:ext cx="144779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Szeretettel köszöntöm a </a:t>
            </a:r>
          </a:p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BUOD Találkozó és Oktatásügyi Konferencia 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résztvevőit a Turul Házban</a:t>
            </a:r>
            <a:endParaRPr lang="hu-HU" sz="6000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09897" y="1104900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diaszpóra épül és erősödik</a:t>
            </a:r>
          </a:p>
        </p:txBody>
      </p:sp>
    </p:spTree>
    <p:extLst>
      <p:ext uri="{BB962C8B-B14F-4D97-AF65-F5344CB8AC3E}">
        <p14:creationId xmlns:p14="http://schemas.microsoft.com/office/powerpoint/2010/main" val="2356182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Ingyenes stockfotó alkalmi ruhák, beton lépcsők, diák témában Stockfotó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t="4668" r="18148" b="12135"/>
          <a:stretch/>
        </p:blipFill>
        <p:spPr bwMode="auto">
          <a:xfrm>
            <a:off x="11853174" y="2464773"/>
            <a:ext cx="6263283" cy="60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65318" y="266700"/>
            <a:ext cx="13679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cap="all" dirty="0" smtClean="0">
                <a:solidFill>
                  <a:srgbClr val="DCD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Felsőoktatási Ösztöndíjprogram</a:t>
            </a:r>
            <a:endParaRPr lang="hu-HU" sz="6000" cap="all" dirty="0">
              <a:solidFill>
                <a:srgbClr val="DCD1C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286360" y="4697795"/>
            <a:ext cx="11566814" cy="1878244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00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00" name="Picture 4" descr="Hungarian Diaspora Scholarsh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266700"/>
            <a:ext cx="3711774" cy="12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71849" y="1230912"/>
            <a:ext cx="1127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Irányításáért 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Külgazdasági és Külügyminisztérium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felel, a lebonyolítást pedig a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Tempus Közalapítvány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végzi</a:t>
            </a:r>
          </a:p>
        </p:txBody>
      </p:sp>
      <p:sp>
        <p:nvSpPr>
          <p:cNvPr id="10" name="Téglalap 9"/>
          <p:cNvSpPr/>
          <p:nvPr/>
        </p:nvSpPr>
        <p:spPr>
          <a:xfrm>
            <a:off x="278381" y="4775268"/>
            <a:ext cx="1112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2021/22: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országból 88 ösztöndíjas</a:t>
            </a:r>
          </a:p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2022/23: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országból 72 ösztöndíjas </a:t>
            </a:r>
          </a:p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2023/24: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országból 74 ösztöndíjas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286360" y="6576039"/>
            <a:ext cx="1131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6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2024/2025-ös tanévre </a:t>
            </a:r>
            <a:r>
              <a:rPr lang="hu-HU" sz="36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vonatkozó pályázat</a:t>
            </a:r>
            <a:endParaRPr lang="hu-HU" sz="36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1838844" y="8548695"/>
            <a:ext cx="6397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www.diasporascholarship.hu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234109" y="4157375"/>
            <a:ext cx="1127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Tanulmányaikat megkezdett hallgatók:</a:t>
            </a:r>
            <a:endParaRPr lang="hu-HU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234109" y="8532674"/>
            <a:ext cx="11604735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ELEM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2024-ben: </a:t>
            </a:r>
            <a:r>
              <a:rPr lang="hu-HU" sz="3600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nyári egyetemek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való jelentkezés (8 intézmény 2,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illetve 4 hetes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programjára)</a:t>
            </a:r>
            <a:endParaRPr lang="hu-HU" sz="32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265318" y="2399341"/>
            <a:ext cx="1127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diaszpórában élő, magyar gyökerekkel rendelkező fiatalok </a:t>
            </a:r>
            <a:r>
              <a:rPr lang="hu-HU" sz="32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hazai felsőoktatásban való részvételét segíti </a:t>
            </a:r>
          </a:p>
        </p:txBody>
      </p:sp>
      <p:sp>
        <p:nvSpPr>
          <p:cNvPr id="5" name="Téglalap 4"/>
          <p:cNvSpPr/>
          <p:nvPr/>
        </p:nvSpPr>
        <p:spPr>
          <a:xfrm>
            <a:off x="1347324" y="3465275"/>
            <a:ext cx="954408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alt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</a:t>
            </a:r>
            <a:r>
              <a:rPr lang="hu-HU" alt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egyetem, </a:t>
            </a:r>
            <a:r>
              <a:rPr lang="hu-HU" alt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1400 képzés, </a:t>
            </a:r>
            <a:r>
              <a:rPr lang="hu-HU" alt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16 000 </a:t>
            </a:r>
            <a:r>
              <a:rPr lang="hu-HU" alt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férőhely</a:t>
            </a:r>
          </a:p>
        </p:txBody>
      </p:sp>
      <p:sp>
        <p:nvSpPr>
          <p:cNvPr id="3" name="Téglalap 2"/>
          <p:cNvSpPr/>
          <p:nvPr/>
        </p:nvSpPr>
        <p:spPr>
          <a:xfrm>
            <a:off x="1505317" y="7222370"/>
            <a:ext cx="79335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133 fiatal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nyerte el az ösztöndíjat 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62411" y="7937204"/>
            <a:ext cx="1131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Legtöbb jelentkezés: USA, Kanada, Brazília, Izrael 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45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81149" y="217550"/>
            <a:ext cx="1154483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sz="6000" cap="all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Új!</a:t>
            </a:r>
          </a:p>
        </p:txBody>
      </p:sp>
      <p:sp>
        <p:nvSpPr>
          <p:cNvPr id="6" name="Téglalap 5"/>
          <p:cNvSpPr/>
          <p:nvPr/>
        </p:nvSpPr>
        <p:spPr>
          <a:xfrm>
            <a:off x="307975" y="1638300"/>
            <a:ext cx="17319009" cy="3093154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Cél: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Magyarországra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való 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hazatérés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elősegítése a diaszpórából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magyar közösségek NEM célcsoportjai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programnak)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adminisztratív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akadályok 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kiküszöbölése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hazatelepülők a lehető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legtöbb ügyet elektronikusan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elindíthassák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52600" y="197102"/>
            <a:ext cx="134928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66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Hazaváró program</a:t>
            </a:r>
            <a:endParaRPr lang="hu-HU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48356" y="4847531"/>
            <a:ext cx="935284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hu-HU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Részei: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interaktív honlap </a:t>
            </a:r>
            <a:r>
              <a:rPr lang="hu-HU" sz="36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(Hazaváró Portál)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3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lehetővé teszi egyes ügytípusok elektronikus elindítását a világ legtávolabbi pontjairól </a:t>
            </a:r>
            <a:r>
              <a:rPr lang="hu-HU" sz="3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</a:t>
            </a:r>
            <a:r>
              <a:rPr lang="hu-HU" sz="36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www.hazavaro.gov.hu</a:t>
            </a:r>
            <a:endParaRPr lang="hu-HU" sz="3600" b="1" dirty="0" smtClean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kibővített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kormányablakok </a:t>
            </a:r>
            <a:r>
              <a:rPr lang="hu-HU" sz="3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ország 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pontján (</a:t>
            </a:r>
            <a:r>
              <a:rPr lang="hu-HU" sz="36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Hazaváró Pontok</a:t>
            </a:r>
            <a:r>
              <a:rPr lang="hu-HU" sz="3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magyar és angol nyelven is</a:t>
            </a:r>
            <a:endParaRPr lang="hu-HU" sz="3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0-24 </a:t>
            </a:r>
            <a:r>
              <a:rPr lang="hu-HU" sz="3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órás </a:t>
            </a:r>
            <a:r>
              <a:rPr lang="hu-HU" sz="36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telefonos </a:t>
            </a: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ügyfélszolgálat</a:t>
            </a:r>
            <a:endParaRPr lang="hu-HU" sz="3600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739779" y="1315134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>
              <a:spcBef>
                <a:spcPts val="600"/>
              </a:spcBef>
            </a:pP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2023. november 16-án indult el 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AutoShape 2" descr="https://hazavaro.gov.hu/assets/logo.c165cd5d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779" y="218639"/>
            <a:ext cx="2777864" cy="102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731454"/>
            <a:ext cx="8334947" cy="42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51757" y="208977"/>
            <a:ext cx="134928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66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kutatás</a:t>
            </a:r>
            <a:endParaRPr lang="hu-HU" sz="66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536120" y="3905264"/>
            <a:ext cx="7191103" cy="3352800"/>
          </a:xfrm>
          <a:prstGeom prst="rect">
            <a:avLst/>
          </a:prstGeom>
          <a:solidFill>
            <a:srgbClr val="C9F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98" name="Picture 2" descr="May be an image of 8 people and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5" t="42360" b="-1"/>
          <a:stretch/>
        </p:blipFill>
        <p:spPr bwMode="auto">
          <a:xfrm>
            <a:off x="8084068" y="4246718"/>
            <a:ext cx="9763440" cy="41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het, hogy egy kép erről: 4 ember, szerkesztőség és , szöveg, amely így szól: „ALAAETI Anernamain AiA 三キ MINISZTERELNÖKSEG ZETPOLITIKAI ETPOLITO AL ALLAMTI7 G M NPKI OLITIKAI NTÉZET ミ BETHLENG G AlapkezelőZ WETZELTAMÁS WETZEL TAMÁS SZILÁGYI SZILÁGYIPÉTER PETER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9"/>
          <a:stretch/>
        </p:blipFill>
        <p:spPr bwMode="auto">
          <a:xfrm>
            <a:off x="10085234" y="253684"/>
            <a:ext cx="7762274" cy="39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496388" y="1316973"/>
            <a:ext cx="94096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Folyamatos a 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diaszpórával kapcsolatos kutatás és szakmai tapasztalatcsere 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Nemzetpolitikai Kutatóintézet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munkája révén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85799" y="4246718"/>
            <a:ext cx="701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Jó </a:t>
            </a:r>
            <a:r>
              <a:rPr lang="hu-HU" sz="4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gyakorlatok a </a:t>
            </a:r>
            <a:r>
              <a:rPr lang="hu-HU" sz="4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diaszpóra politikában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című konferencia</a:t>
            </a:r>
          </a:p>
          <a:p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Budapest, 2024. április 16.</a:t>
            </a:r>
            <a:endParaRPr lang="hu-HU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51757" y="8482296"/>
            <a:ext cx="1739575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2022-ben a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Nemzetpolitikai Kutatóintézet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indított </a:t>
            </a:r>
            <a:r>
              <a:rPr lang="hu-HU" sz="36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Podcast-sorozatot</a:t>
            </a:r>
            <a:endParaRPr lang="hu-HU" sz="36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spcAft>
                <a:spcPts val="600"/>
              </a:spcAft>
            </a:pPr>
            <a:r>
              <a:rPr lang="hu-HU" sz="36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Határátlépések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címmel a  </a:t>
            </a:r>
            <a:r>
              <a:rPr lang="hu-HU" sz="36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Spotify-on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26471" y="7345334"/>
            <a:ext cx="701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dirty="0" err="1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www.bgazrt.hu</a:t>
            </a:r>
            <a:r>
              <a:rPr lang="hu-HU" sz="3200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/</a:t>
            </a:r>
            <a:r>
              <a:rPr lang="hu-HU" sz="3200" dirty="0" err="1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nemzetpolitikai-kutatointezet</a:t>
            </a:r>
            <a:r>
              <a:rPr lang="hu-HU" sz="3200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/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604021" y="9690777"/>
            <a:ext cx="10962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https://bgazrt.hu/nemzetpolitikai-kutatointezet/podcast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/</a:t>
            </a:r>
            <a:endParaRPr lang="hu-HU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5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rtalom helye 2"/>
          <p:cNvSpPr>
            <a:spLocks noGrp="1"/>
          </p:cNvSpPr>
          <p:nvPr>
            <p:ph idx="14"/>
          </p:nvPr>
        </p:nvSpPr>
        <p:spPr>
          <a:xfrm>
            <a:off x="2743200" y="419100"/>
            <a:ext cx="13105456" cy="813272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hu-HU" sz="7200" cap="all" dirty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figyelmet!</a:t>
            </a:r>
          </a:p>
        </p:txBody>
      </p:sp>
      <p:sp>
        <p:nvSpPr>
          <p:cNvPr id="6" name="Szövegdoboz 5">
            <a:hlinkClick r:id="rId3"/>
          </p:cNvPr>
          <p:cNvSpPr txBox="1"/>
          <p:nvPr/>
        </p:nvSpPr>
        <p:spPr>
          <a:xfrm>
            <a:off x="34159" y="3619500"/>
            <a:ext cx="8731732" cy="718876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hu-HU" sz="3600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www.kulhonimagyarok.hu</a:t>
            </a:r>
            <a:endParaRPr lang="hu-HU" sz="36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753600" y="3489625"/>
            <a:ext cx="8078514" cy="1272874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hu-HU" sz="3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A </a:t>
            </a:r>
            <a:r>
              <a:rPr lang="hu-HU" sz="36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Nemzetpolitikai Államtitkárság </a:t>
            </a:r>
          </a:p>
          <a:p>
            <a:pPr algn="ctr"/>
            <a:r>
              <a:rPr lang="hu-HU" sz="36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Facebook</a:t>
            </a:r>
            <a:r>
              <a:rPr lang="hu-HU" sz="3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 oldala</a:t>
            </a:r>
            <a:endParaRPr lang="hu-HU" sz="36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5800" y="1987576"/>
            <a:ext cx="16687800" cy="139598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hu-HU" sz="40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Programjainkról, felhívásainkról és a külhoni magyarságot érintő történésekről a következő felületeken tájékozódhatnak:</a:t>
            </a:r>
            <a:r>
              <a:rPr lang="hu-HU" sz="4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5"/>
          <a:srcRect l="26557" t="25243" r="35365" b="43811"/>
          <a:stretch>
            <a:fillRect/>
          </a:stretch>
        </p:blipFill>
        <p:spPr>
          <a:xfrm>
            <a:off x="10068876" y="4751695"/>
            <a:ext cx="7981051" cy="36484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/>
          <a:stretch/>
        </p:blipFill>
        <p:spPr bwMode="auto">
          <a:xfrm>
            <a:off x="1060063" y="4665833"/>
            <a:ext cx="8537291" cy="373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624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424543" y="4790603"/>
            <a:ext cx="8230656" cy="45720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31075" y="171450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magyarság ereje az együttműködésben és a közös cselekvésben van</a:t>
            </a:r>
            <a:endParaRPr lang="hu-HU" sz="6000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14400" y="5067300"/>
            <a:ext cx="701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magyar közösségek együttműködése révén 2010 óta nagy eredményeket valósítottunk meg </a:t>
            </a:r>
            <a:endParaRPr lang="hu-HU" sz="6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876300"/>
            <a:ext cx="6172200" cy="865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08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092" y="631576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Kárpát-medencei választások</a:t>
            </a:r>
            <a:endParaRPr lang="en-US" sz="7200" cap="all" dirty="0">
              <a:solidFill>
                <a:srgbClr val="CAB89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19084" y="2781300"/>
            <a:ext cx="17206916" cy="6986528"/>
          </a:xfrm>
          <a:prstGeom prst="rect">
            <a:avLst/>
          </a:prstGeom>
          <a:solidFill>
            <a:srgbClr val="C9FFF1"/>
          </a:solidFill>
        </p:spPr>
        <p:txBody>
          <a:bodyPr wrap="square">
            <a:spAutoFit/>
          </a:bodyPr>
          <a:lstStyle/>
          <a:p>
            <a:pPr lvl="1"/>
            <a:r>
              <a:rPr lang="hu-HU" sz="32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Erdély</a:t>
            </a:r>
          </a:p>
          <a:p>
            <a:pPr lvl="1"/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EP választások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RMDSZ 6,5 %-os eredménnyel </a:t>
            </a:r>
            <a:r>
              <a:rPr lang="hu-HU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mandátumot szerzett </a:t>
            </a:r>
            <a:endParaRPr lang="hu-HU" sz="3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hu-HU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Helyhatóság </a:t>
            </a:r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választás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az RMDSZ a megye elnöki és a megyeközpontok polgármesteri székét is megtartotta, 200 polgármestere lett.</a:t>
            </a:r>
          </a:p>
          <a:p>
            <a:pPr lvl="1"/>
            <a:r>
              <a:rPr lang="hu-HU" sz="32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Vajdaság</a:t>
            </a:r>
            <a:endParaRPr lang="hu-HU" sz="32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Köztársasági és tartományi választások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VMSZ stabil erőként van jelen a köztársasági és a tartományi parlamentben is</a:t>
            </a:r>
          </a:p>
          <a:p>
            <a:pPr lvl="2"/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Helyhatósági választások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VMSZ Magyarkanizsán, Topolyán és Zentán a VMSZ megnyerte a választásokat, így mindhárom községben ismét VMSZ-es magyar polgármestert választottak</a:t>
            </a:r>
          </a:p>
          <a:p>
            <a:pPr lvl="1"/>
            <a:r>
              <a:rPr lang="hu-HU" sz="32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Horvátország</a:t>
            </a:r>
            <a:endParaRPr lang="hu-HU" sz="3200" b="1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Kisebbségi önkormányzati választások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minden magyar képviselői helyet a HMDK vagy tagszervezetei szereztek meg</a:t>
            </a:r>
          </a:p>
          <a:p>
            <a:pPr lvl="2"/>
            <a:r>
              <a:rPr lang="hu-HU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Parlamenti választások</a:t>
            </a:r>
            <a:r>
              <a:rPr lang="hu-HU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Jankovics Róbert erős mandátummal jutott a parlamentbe</a:t>
            </a:r>
          </a:p>
        </p:txBody>
      </p:sp>
      <p:sp>
        <p:nvSpPr>
          <p:cNvPr id="6" name="Téglalap 5"/>
          <p:cNvSpPr/>
          <p:nvPr/>
        </p:nvSpPr>
        <p:spPr>
          <a:xfrm>
            <a:off x="540542" y="1747000"/>
            <a:ext cx="1676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4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elmúlt évben is </a:t>
            </a: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tovább erősítettük a politikai érdekképviseletet</a:t>
            </a:r>
            <a:endParaRPr lang="hu-HU" sz="40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87684" y="0"/>
            <a:ext cx="2501316" cy="1450764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22830" y="138301"/>
            <a:ext cx="16212569" cy="2201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8600"/>
              </a:lnSpc>
              <a:spcAft>
                <a:spcPts val="600"/>
              </a:spcAft>
            </a:pPr>
            <a:r>
              <a:rPr lang="hu-HU" sz="7000" cap="all" dirty="0" smtClean="0">
                <a:solidFill>
                  <a:srgbClr val="CAB89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 választások Magyarországon </a:t>
            </a:r>
            <a:r>
              <a:rPr lang="hu-HU" sz="5400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 május 9. – </a:t>
            </a:r>
            <a:r>
              <a:rPr lang="hu-HU" sz="54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külhoni szavazatok</a:t>
            </a:r>
          </a:p>
        </p:txBody>
      </p:sp>
      <p:sp>
        <p:nvSpPr>
          <p:cNvPr id="4" name="Téglalap 3"/>
          <p:cNvSpPr/>
          <p:nvPr/>
        </p:nvSpPr>
        <p:spPr>
          <a:xfrm>
            <a:off x="454894" y="3858986"/>
            <a:ext cx="176893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4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66 828 fő</a:t>
            </a:r>
            <a:r>
              <a:rPr lang="hu-HU" sz="4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 szavazásra jogosultak </a:t>
            </a:r>
            <a:r>
              <a:rPr lang="hu-HU" sz="44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52,7%</a:t>
            </a:r>
            <a:r>
              <a:rPr lang="hu-HU" sz="4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-a) vett részt a szavazáson</a:t>
            </a:r>
            <a:endParaRPr lang="hu-HU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57071" y="5219700"/>
            <a:ext cx="12512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érvényesen szavazók </a:t>
            </a: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90%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 </a:t>
            </a:r>
          </a:p>
          <a:p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Fidesz-KDNP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listáját támogatta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54894" y="7107198"/>
            <a:ext cx="8327700" cy="2862322"/>
          </a:xfrm>
          <a:prstGeom prst="rect">
            <a:avLst/>
          </a:prstGeom>
          <a:solidFill>
            <a:srgbClr val="FFDFCD"/>
          </a:solidFill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Fidesz–KDNP</a:t>
            </a:r>
            <a:r>
              <a:rPr lang="hu-HU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európai parlamenti választási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listán </a:t>
            </a:r>
          </a:p>
          <a:p>
            <a:pPr algn="ctr"/>
            <a:r>
              <a:rPr lang="hu-HU" sz="36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Vicsek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Annamária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(Vajdaság) és </a:t>
            </a:r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Ferenc Viktória </a:t>
            </a:r>
            <a:r>
              <a:rPr lang="hu-HU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(Kárpátalja) is mandátumot szerzett</a:t>
            </a:r>
            <a:endParaRPr lang="hu-HU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54894" y="2339416"/>
            <a:ext cx="174521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uniós lakóhellyel nem rendelkező </a:t>
            </a:r>
            <a:r>
              <a:rPr lang="hu-HU" sz="4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külhoni magyar állampolgárok </a:t>
            </a:r>
            <a:r>
              <a:rPr lang="hu-HU" sz="4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szavaztak</a:t>
            </a:r>
            <a:endParaRPr lang="hu-HU"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2" descr="Nagy Zoltánt kérdeztük: Így szavazhatnak az erdélyiek a magyarországi  választá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6" t="3127" b="12449"/>
          <a:stretch/>
        </p:blipFill>
        <p:spPr bwMode="auto">
          <a:xfrm>
            <a:off x="9372600" y="4718134"/>
            <a:ext cx="6872284" cy="556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0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2826" r="6108"/>
          <a:stretch/>
        </p:blipFill>
        <p:spPr bwMode="auto">
          <a:xfrm>
            <a:off x="8305800" y="1754747"/>
            <a:ext cx="9982200" cy="7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3962400" y="631576"/>
            <a:ext cx="5888537" cy="9639736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989342" y="29135"/>
            <a:ext cx="6632915" cy="1031819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853372FC-9A68-24FD-BABE-32372CCF1621}"/>
              </a:ext>
            </a:extLst>
          </p:cNvPr>
          <p:cNvSpPr/>
          <p:nvPr/>
        </p:nvSpPr>
        <p:spPr>
          <a:xfrm>
            <a:off x="535961" y="2534844"/>
            <a:ext cx="7554686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Célunk, hogy az együttműködést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800" b="1" dirty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családtól a nemzetig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szinten megerősítsük</a:t>
            </a:r>
          </a:p>
        </p:txBody>
      </p:sp>
      <p:pic>
        <p:nvPicPr>
          <p:cNvPr id="9" name="Picture 2" descr="\\gvvrcommon05\gvvrcommon05\ME_STTF\Logók\2024_logo_web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9" b="36253"/>
          <a:stretch/>
        </p:blipFill>
        <p:spPr bwMode="auto">
          <a:xfrm>
            <a:off x="1219200" y="0"/>
            <a:ext cx="7774577" cy="25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853372FC-9A68-24FD-BABE-32372CCF1621}"/>
              </a:ext>
            </a:extLst>
          </p:cNvPr>
          <p:cNvSpPr/>
          <p:nvPr/>
        </p:nvSpPr>
        <p:spPr>
          <a:xfrm>
            <a:off x="382088" y="6210300"/>
            <a:ext cx="7695112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8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Folytatjuk 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programjainkat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Kárpát-medencében és a diaszpórában</a:t>
            </a:r>
            <a:endParaRPr lang="hu-HU" sz="4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Szövegdoboz 20">
            <a:extLst>
              <a:ext uri="{FF2B5EF4-FFF2-40B4-BE49-F238E27FC236}">
                <a16:creationId xmlns:a16="http://schemas.microsoft.com/office/drawing/2014/main" id="{B1539AC2-DAAB-659E-1C8B-5FF9448CD473}"/>
              </a:ext>
            </a:extLst>
          </p:cNvPr>
          <p:cNvSpPr txBox="1"/>
          <p:nvPr/>
        </p:nvSpPr>
        <p:spPr>
          <a:xfrm>
            <a:off x="12695405" y="9253629"/>
            <a:ext cx="559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András </a:t>
            </a:r>
            <a:r>
              <a:rPr lang="hu-HU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Tibor, Gyergyószentmiklós</a:t>
            </a:r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hu-HU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szemmel 3. fotópályázat</a:t>
            </a:r>
            <a:endParaRPr lang="hu-H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5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3172" y="152400"/>
            <a:ext cx="2364828" cy="1371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3092" y="631576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Együttműködés: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686800" y="196955"/>
            <a:ext cx="72363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egymásra épülő intézmények</a:t>
            </a:r>
            <a:endParaRPr lang="hu-HU" sz="44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96389" y="1778488"/>
            <a:ext cx="16764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Nemzeti Jelentőségű Intézmények Program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keretében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 nemzeti jelentőségű intézmény és program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részesül támogatásban</a:t>
            </a:r>
            <a:endParaRPr lang="hu-HU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96389" y="3664537"/>
            <a:ext cx="9527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Együttműködő Nemzet Program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az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Együttműködő Nemzet Diaszpóra Program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nyílt pályázati felhívásai keretében 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2024-ben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442980" y="5947345"/>
            <a:ext cx="11255828" cy="3810000"/>
          </a:xfrm>
          <a:prstGeom prst="rect">
            <a:avLst/>
          </a:prstGeom>
          <a:solidFill>
            <a:srgbClr val="E5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27402" y="6134100"/>
            <a:ext cx="914672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 milliárd forint támogatást nyújtottunk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(Kárpát-medence: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milliárd, diaszpóra: 500 millió Ft)</a:t>
            </a:r>
          </a:p>
        </p:txBody>
      </p:sp>
      <p:sp>
        <p:nvSpPr>
          <p:cNvPr id="8" name="Téglalap 7"/>
          <p:cNvSpPr/>
          <p:nvPr/>
        </p:nvSpPr>
        <p:spPr>
          <a:xfrm>
            <a:off x="590518" y="8115300"/>
            <a:ext cx="971441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2124 szervezetet támogattunk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(Kárpát-medence: 1922, diaszpóra: 202)</a:t>
            </a:r>
          </a:p>
        </p:txBody>
      </p:sp>
      <p:pic>
        <p:nvPicPr>
          <p:cNvPr id="5122" name="Picture 2" descr="Lehet, hogy egy kép erről: 3 ember, táncoló emberek és , szöveg, amely így szól: „CTPEOKИ RÁKÓCZA KULTURÁLIS URALIS FESZTIVAI AL 福 目国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1" r="8524"/>
          <a:stretch/>
        </p:blipFill>
        <p:spPr bwMode="auto">
          <a:xfrm>
            <a:off x="10873137" y="3238500"/>
            <a:ext cx="668352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10869761" y="9346168"/>
            <a:ext cx="546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III. Rákóczi Kulturális Fesztivál </a:t>
            </a:r>
            <a:r>
              <a:rPr lang="hu-HU" dirty="0" smtClean="0">
                <a:solidFill>
                  <a:schemeClr val="bg1"/>
                </a:solidFill>
              </a:rPr>
              <a:t>– Borsi , 2024. szeptember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8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3172" y="152400"/>
            <a:ext cx="2364828" cy="1371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9143" y="444603"/>
            <a:ext cx="16477852" cy="892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48"/>
              </a:lnSpc>
            </a:pPr>
            <a:r>
              <a:rPr lang="hu-HU" sz="7200" cap="all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</a:t>
            </a:r>
            <a:endParaRPr lang="en-US" sz="7200" cap="all" dirty="0">
              <a:solidFill>
                <a:srgbClr val="00CC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497258" y="422701"/>
            <a:ext cx="66617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8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</a:t>
            </a:r>
            <a:r>
              <a:rPr lang="hu-HU" sz="6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48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oktatásban</a:t>
            </a:r>
            <a:r>
              <a:rPr lang="hu-HU" sz="6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6000" b="1" dirty="0">
              <a:solidFill>
                <a:srgbClr val="FF8B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06724" y="1338182"/>
            <a:ext cx="17358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b="1" dirty="0" smtClean="0">
                <a:solidFill>
                  <a:srgbClr val="00CC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Szülőföldön Magyarul Program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keretében idén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</a:t>
            </a:r>
            <a:r>
              <a:rPr lang="hu-HU" sz="4000" b="1" dirty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bruttó 100 ezer forint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támogatást biztosítunk a szülőföldjükön magyar oktatásban résztvevő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óvodásoknak, általános és középiskolásoknak, felsőoktatási hallgatóknak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6D9D586-3070-22A7-D832-A434BFAEE5EC}"/>
              </a:ext>
            </a:extLst>
          </p:cNvPr>
          <p:cNvSpPr/>
          <p:nvPr/>
        </p:nvSpPr>
        <p:spPr>
          <a:xfrm>
            <a:off x="206080" y="7006292"/>
            <a:ext cx="9153457" cy="1323439"/>
          </a:xfrm>
          <a:prstGeom prst="rect">
            <a:avLst/>
          </a:prstGeom>
          <a:solidFill>
            <a:srgbClr val="FFF0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hu-HU" sz="4400" cap="all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50966" y="4076700"/>
            <a:ext cx="7485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4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partner: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Rákóczi Szövetség</a:t>
            </a:r>
          </a:p>
        </p:txBody>
      </p:sp>
      <p:sp>
        <p:nvSpPr>
          <p:cNvPr id="8" name="Téglalap 7"/>
          <p:cNvSpPr/>
          <p:nvPr/>
        </p:nvSpPr>
        <p:spPr>
          <a:xfrm>
            <a:off x="393661" y="4991100"/>
            <a:ext cx="8604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kérelmeket </a:t>
            </a:r>
            <a:r>
              <a:rPr lang="hu-HU" sz="4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digitális </a:t>
            </a:r>
            <a:r>
              <a:rPr lang="hu-HU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formában, 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hu-HU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www.mipont.hu</a:t>
            </a:r>
            <a:r>
              <a:rPr lang="hu-HU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oldalon elérhető </a:t>
            </a:r>
            <a:r>
              <a:rPr lang="hu-HU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felületen lehetett benyújtani</a:t>
            </a:r>
            <a:endParaRPr lang="hu-HU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06724" y="7006291"/>
            <a:ext cx="8274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8B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Összesen 127 159 főt támogatunk</a:t>
            </a:r>
            <a:endParaRPr lang="hu-HU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Lehet, hogy egy kép erről: 6 ember, dirndli, klarinét és szöv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04" y="3467100"/>
            <a:ext cx="8945554" cy="596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9055424" y="9061117"/>
            <a:ext cx="682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Beiskolázási csomagok átadása – </a:t>
            </a:r>
            <a:r>
              <a:rPr lang="hu-HU" dirty="0" err="1" smtClean="0">
                <a:solidFill>
                  <a:schemeClr val="bg1"/>
                </a:solidFill>
              </a:rPr>
              <a:t>Bácskossuthfalva</a:t>
            </a:r>
            <a:r>
              <a:rPr lang="hu-HU" dirty="0" smtClean="0">
                <a:solidFill>
                  <a:schemeClr val="bg1"/>
                </a:solidFill>
              </a:rPr>
              <a:t>, 2024. szeptember 2.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219143" y="8422803"/>
            <a:ext cx="8681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Oktatási-nevelési támogatás: 216 688</a:t>
            </a:r>
          </a:p>
          <a:p>
            <a:pPr algn="ctr"/>
            <a:r>
              <a:rPr lang="hu-HU" sz="3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Hallgatói támogatás: 10 471</a:t>
            </a:r>
            <a:endParaRPr lang="hu-HU" sz="3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06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gyéni 2. séma">
      <a:dk1>
        <a:srgbClr val="000000"/>
      </a:dk1>
      <a:lt1>
        <a:srgbClr val="FFFFFF"/>
      </a:lt1>
      <a:dk2>
        <a:srgbClr val="009999"/>
      </a:dk2>
      <a:lt2>
        <a:srgbClr val="FFAD1C"/>
      </a:lt2>
      <a:accent1>
        <a:srgbClr val="92D050"/>
      </a:accent1>
      <a:accent2>
        <a:srgbClr val="FFCC66"/>
      </a:accent2>
      <a:accent3>
        <a:srgbClr val="CC0066"/>
      </a:accent3>
      <a:accent4>
        <a:srgbClr val="33CCCC"/>
      </a:accent4>
      <a:accent5>
        <a:srgbClr val="FFAD1C"/>
      </a:accent5>
      <a:accent6>
        <a:srgbClr val="FFFF00"/>
      </a:accent6>
      <a:hlink>
        <a:srgbClr val="0070C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15979</TotalTime>
  <Words>2342</Words>
  <Application>Microsoft Office PowerPoint</Application>
  <PresentationFormat>Egyéni</PresentationFormat>
  <Paragraphs>375</Paragraphs>
  <Slides>33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9" baseType="lpstr">
      <vt:lpstr>Open Sans</vt:lpstr>
      <vt:lpstr>Arial</vt:lpstr>
      <vt:lpstr>Times New Roman</vt:lpstr>
      <vt:lpstr>Calibri</vt:lpstr>
      <vt:lpstr>Wingdings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SZP_NÖB</dc:title>
  <dc:creator>Válent Viktória</dc:creator>
  <cp:lastModifiedBy>Windows-felhasználó</cp:lastModifiedBy>
  <cp:revision>859</cp:revision>
  <cp:lastPrinted>2024-09-19T16:04:30Z</cp:lastPrinted>
  <dcterms:created xsi:type="dcterms:W3CDTF">2006-08-16T00:00:00Z</dcterms:created>
  <dcterms:modified xsi:type="dcterms:W3CDTF">2024-09-20T11:26:18Z</dcterms:modified>
  <dc:identifier>DAEJ5yo321U</dc:identifier>
</cp:coreProperties>
</file>